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306" r:id="rId5"/>
    <p:sldId id="352" r:id="rId6"/>
    <p:sldId id="354" r:id="rId7"/>
    <p:sldId id="353" r:id="rId8"/>
    <p:sldId id="355" r:id="rId9"/>
    <p:sldId id="356" r:id="rId10"/>
    <p:sldId id="357" r:id="rId11"/>
    <p:sldId id="358" r:id="rId12"/>
    <p:sldId id="370" r:id="rId13"/>
    <p:sldId id="374" r:id="rId14"/>
    <p:sldId id="360" r:id="rId15"/>
    <p:sldId id="361" r:id="rId16"/>
    <p:sldId id="362" r:id="rId17"/>
    <p:sldId id="363" r:id="rId18"/>
    <p:sldId id="364" r:id="rId19"/>
    <p:sldId id="365" r:id="rId20"/>
    <p:sldId id="366" r:id="rId21"/>
    <p:sldId id="367" r:id="rId22"/>
    <p:sldId id="368" r:id="rId23"/>
    <p:sldId id="369" r:id="rId24"/>
    <p:sldId id="371" r:id="rId25"/>
    <p:sldId id="373" r:id="rId26"/>
    <p:sldId id="372" r:id="rId27"/>
    <p:sldId id="30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54" d="100"/>
          <a:sy n="54" d="100"/>
        </p:scale>
        <p:origin x="-84" y="-5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10/11/2013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20</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21</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22</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23</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24</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25</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26</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12</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13</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14</a:t>
            </a:fld>
            <a:endParaRPr lang="en-GB" dirty="0"/>
          </a:p>
        </p:txBody>
      </p:sp>
    </p:spTree>
    <p:extLst>
      <p:ext uri="{BB962C8B-B14F-4D97-AF65-F5344CB8AC3E}">
        <p14:creationId xmlns:p14="http://schemas.microsoft.com/office/powerpoint/2010/main" val="34759573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15</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16</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17</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18</a:t>
            </a:fld>
            <a:endParaRPr lang="en-GB" dirty="0"/>
          </a:p>
        </p:txBody>
      </p:sp>
    </p:spTree>
    <p:extLst>
      <p:ext uri="{BB962C8B-B14F-4D97-AF65-F5344CB8AC3E}">
        <p14:creationId xmlns:p14="http://schemas.microsoft.com/office/powerpoint/2010/main" val="27286296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19</a:t>
            </a:fld>
            <a:endParaRPr lang="en-GB" dirty="0"/>
          </a:p>
        </p:txBody>
      </p:sp>
    </p:spTree>
    <p:extLst>
      <p:ext uri="{BB962C8B-B14F-4D97-AF65-F5344CB8AC3E}">
        <p14:creationId xmlns:p14="http://schemas.microsoft.com/office/powerpoint/2010/main" val="27286296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4.gif"/><Relationship Id="rId3" Type="http://schemas.openxmlformats.org/officeDocument/2006/relationships/slide" Target="../slides/slide5.xml"/><Relationship Id="rId7" Type="http://schemas.openxmlformats.org/officeDocument/2006/relationships/image" Target="../media/image3.gif"/><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image" Target="../media/image2.jpeg"/><Relationship Id="rId5" Type="http://schemas.openxmlformats.org/officeDocument/2006/relationships/slide" Target="../slides/slide1.xml"/><Relationship Id="rId10" Type="http://schemas.openxmlformats.org/officeDocument/2006/relationships/image" Target="../media/image5.gif"/><Relationship Id="rId4" Type="http://schemas.openxmlformats.org/officeDocument/2006/relationships/slide" Target="../slides/slide27.xml"/><Relationship Id="rId9" Type="http://schemas.openxmlformats.org/officeDocument/2006/relationships/slide" Target="../slides/slide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10/11/2013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773" y="1412776"/>
            <a:ext cx="8684231" cy="5019600"/>
          </a:xfrm>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467544" y="490662"/>
            <a:ext cx="8229600" cy="850106"/>
          </a:xfrm>
        </p:spPr>
        <p:txBody>
          <a:bodyPr lIns="0" tIns="0" rIns="0" bIns="0" rtlCol="0" anchor="b" anchorCtr="0"/>
          <a:lstStyle>
            <a:lvl1pPr algn="ctr">
              <a:defRPr/>
            </a:lvl1pPr>
            <a:extLst/>
          </a:lstStyle>
          <a:p>
            <a:r>
              <a:rPr kumimoji="0" lang="en-US" smtClean="0"/>
              <a:t>Click to edit Master title style</a:t>
            </a:r>
            <a:endParaRPr kumimoji="0" lang="en-US"/>
          </a:p>
        </p:txBody>
      </p:sp>
      <p:sp>
        <p:nvSpPr>
          <p:cNvPr id="8" name="Round Same Side Corner Rectangle 7">
            <a:hlinkClick r:id="rId2" action="ppaction://hlinksldjump"/>
          </p:cNvPr>
          <p:cNvSpPr/>
          <p:nvPr userDrawn="1"/>
        </p:nvSpPr>
        <p:spPr>
          <a:xfrm>
            <a:off x="1898833" y="-27384"/>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LO1</a:t>
            </a:r>
            <a:endParaRPr lang="en-GB" sz="1600" b="1" dirty="0">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2464058" y="-27384"/>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0" name="Round Same Side Corner Rectangle 9">
            <a:hlinkClick r:id="rId2" action="ppaction://hlinksldjump"/>
          </p:cNvPr>
          <p:cNvSpPr/>
          <p:nvPr userDrawn="1"/>
        </p:nvSpPr>
        <p:spPr>
          <a:xfrm>
            <a:off x="3317315" y="-27384"/>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2" name="Round Same Side Corner Rectangle 11">
            <a:hlinkClick r:id="" action="ppaction://noaction"/>
          </p:cNvPr>
          <p:cNvSpPr/>
          <p:nvPr userDrawn="1"/>
        </p:nvSpPr>
        <p:spPr>
          <a:xfrm>
            <a:off x="4483262"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4" name="Round Same Side Corner Rectangle 13">
            <a:hlinkClick r:id="rId4" action="ppaction://hlinksldjump"/>
          </p:cNvPr>
          <p:cNvSpPr/>
          <p:nvPr userDrawn="1"/>
        </p:nvSpPr>
        <p:spPr>
          <a:xfrm>
            <a:off x="7956376" y="-27384"/>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pic>
        <p:nvPicPr>
          <p:cNvPr id="15" name="Picture 14" descr="home.jpg">
            <a:hlinkClick r:id="rId5" action="ppaction://hlinksldjump"/>
          </p:cNvPr>
          <p:cNvPicPr>
            <a:picLocks noChangeAspect="1"/>
          </p:cNvPicPr>
          <p:nvPr userDrawn="1"/>
        </p:nvPicPr>
        <p:blipFill>
          <a:blip r:embed="rId6"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6" name="Round Same Side Corner Rectangle 15">
            <a:hlinkClick r:id="" action="ppaction://noaction"/>
          </p:cNvPr>
          <p:cNvSpPr/>
          <p:nvPr userDrawn="1"/>
        </p:nvSpPr>
        <p:spPr>
          <a:xfrm>
            <a:off x="4867959"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7" name="Round Same Side Corner Rectangle 16">
            <a:hlinkClick r:id="" action="ppaction://noaction"/>
          </p:cNvPr>
          <p:cNvSpPr/>
          <p:nvPr userDrawn="1"/>
        </p:nvSpPr>
        <p:spPr>
          <a:xfrm>
            <a:off x="5252656"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4</a:t>
            </a:r>
            <a:endParaRPr lang="en-GB" sz="1400" b="1" dirty="0">
              <a:latin typeface="Calibri" pitchFamily="34" charset="0"/>
              <a:cs typeface="Calibri" pitchFamily="34" charset="0"/>
            </a:endParaRPr>
          </a:p>
        </p:txBody>
      </p:sp>
      <p:sp>
        <p:nvSpPr>
          <p:cNvPr id="18" name="Round Same Side Corner Rectangle 17">
            <a:hlinkClick r:id="" action="ppaction://noaction"/>
          </p:cNvPr>
          <p:cNvSpPr/>
          <p:nvPr userDrawn="1"/>
        </p:nvSpPr>
        <p:spPr>
          <a:xfrm>
            <a:off x="4098565"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9" name="Round Same Side Corner Rectangle 18">
            <a:hlinkClick r:id="" action="ppaction://noaction"/>
          </p:cNvPr>
          <p:cNvSpPr/>
          <p:nvPr userDrawn="1"/>
        </p:nvSpPr>
        <p:spPr>
          <a:xfrm>
            <a:off x="5637353"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5</a:t>
            </a:r>
            <a:endParaRPr lang="en-GB" sz="1400" b="1" dirty="0">
              <a:latin typeface="Calibri" pitchFamily="34" charset="0"/>
              <a:cs typeface="Calibri" pitchFamily="34" charset="0"/>
            </a:endParaRPr>
          </a:p>
        </p:txBody>
      </p:sp>
      <p:sp>
        <p:nvSpPr>
          <p:cNvPr id="20" name="Round Same Side Corner Rectangle 19">
            <a:hlinkClick r:id="" action="ppaction://noaction"/>
          </p:cNvPr>
          <p:cNvSpPr/>
          <p:nvPr userDrawn="1"/>
        </p:nvSpPr>
        <p:spPr>
          <a:xfrm>
            <a:off x="6022050"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6</a:t>
            </a:r>
            <a:endParaRPr lang="en-GB" sz="1400" b="1" dirty="0">
              <a:latin typeface="Calibri" pitchFamily="34" charset="0"/>
              <a:cs typeface="Calibri" pitchFamily="34" charset="0"/>
            </a:endParaRPr>
          </a:p>
        </p:txBody>
      </p:sp>
      <p:sp>
        <p:nvSpPr>
          <p:cNvPr id="21" name="Round Same Side Corner Rectangle 20">
            <a:hlinkClick r:id="" action="ppaction://noaction"/>
          </p:cNvPr>
          <p:cNvSpPr/>
          <p:nvPr userDrawn="1"/>
        </p:nvSpPr>
        <p:spPr>
          <a:xfrm>
            <a:off x="6406747"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7</a:t>
            </a:r>
            <a:endParaRPr lang="en-GB" sz="1400" b="1" dirty="0">
              <a:latin typeface="Calibri" pitchFamily="34" charset="0"/>
              <a:cs typeface="Calibri" pitchFamily="34" charset="0"/>
            </a:endParaRPr>
          </a:p>
        </p:txBody>
      </p:sp>
      <p:sp>
        <p:nvSpPr>
          <p:cNvPr id="22" name="Round Same Side Corner Rectangle 21">
            <a:hlinkClick r:id="" action="ppaction://noaction"/>
          </p:cNvPr>
          <p:cNvSpPr/>
          <p:nvPr userDrawn="1"/>
        </p:nvSpPr>
        <p:spPr>
          <a:xfrm>
            <a:off x="6791444"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8</a:t>
            </a:r>
            <a:endParaRPr lang="en-GB" sz="1400" b="1" dirty="0">
              <a:latin typeface="Calibri" pitchFamily="34" charset="0"/>
              <a:cs typeface="Calibri" pitchFamily="34" charset="0"/>
            </a:endParaRPr>
          </a:p>
        </p:txBody>
      </p:sp>
      <p:sp>
        <p:nvSpPr>
          <p:cNvPr id="23" name="Round Same Side Corner Rectangle 22">
            <a:hlinkClick r:id="" action="ppaction://noaction"/>
          </p:cNvPr>
          <p:cNvSpPr/>
          <p:nvPr userDrawn="1"/>
        </p:nvSpPr>
        <p:spPr>
          <a:xfrm>
            <a:off x="7176142"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9</a:t>
            </a:r>
            <a:endParaRPr lang="en-GB" sz="1400" b="1" dirty="0">
              <a:latin typeface="Calibri" pitchFamily="34" charset="0"/>
              <a:cs typeface="Calibri" pitchFamily="34" charset="0"/>
            </a:endParaRPr>
          </a:p>
        </p:txBody>
      </p:sp>
      <p:sp>
        <p:nvSpPr>
          <p:cNvPr id="24" name="Round Same Side Corner Rectangle 23">
            <a:hlinkClick r:id="" action="ppaction://noaction"/>
          </p:cNvPr>
          <p:cNvSpPr/>
          <p:nvPr userDrawn="1"/>
        </p:nvSpPr>
        <p:spPr>
          <a:xfrm>
            <a:off x="7560840"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10</a:t>
            </a:r>
            <a:endParaRPr lang="en-GB" sz="1400" b="1" dirty="0">
              <a:latin typeface="Calibri" pitchFamily="34" charset="0"/>
              <a:cs typeface="Calibri" pitchFamily="34" charset="0"/>
            </a:endParaRPr>
          </a:p>
        </p:txBody>
      </p:sp>
      <p:pic>
        <p:nvPicPr>
          <p:cNvPr id="28" name="Content Placeholder 20" descr="left.gif">
            <a:hlinkClick r:id="" action="ppaction://hlinkshowjump?jump=previousslide"/>
          </p:cNvPr>
          <p:cNvPicPr>
            <a:picLocks noChangeAspect="1"/>
          </p:cNvPicPr>
          <p:nvPr userDrawn="1"/>
        </p:nvPicPr>
        <p:blipFill>
          <a:blip r:embed="rId7" cstate="print"/>
          <a:stretch>
            <a:fillRect/>
          </a:stretch>
        </p:blipFill>
        <p:spPr>
          <a:xfrm>
            <a:off x="7719392" y="6504384"/>
            <a:ext cx="381000" cy="381000"/>
          </a:xfrm>
          <a:prstGeom prst="rect">
            <a:avLst/>
          </a:prstGeom>
        </p:spPr>
      </p:pic>
      <p:pic>
        <p:nvPicPr>
          <p:cNvPr id="29" name="Picture 28" descr="right.gif">
            <a:hlinkClick r:id="" action="ppaction://hlinkshowjump?jump=nextslide"/>
          </p:cNvPr>
          <p:cNvPicPr>
            <a:picLocks noChangeAspect="1"/>
          </p:cNvPicPr>
          <p:nvPr userDrawn="1"/>
        </p:nvPicPr>
        <p:blipFill>
          <a:blip r:embed="rId8" cstate="print"/>
          <a:stretch>
            <a:fillRect/>
          </a:stretch>
        </p:blipFill>
        <p:spPr>
          <a:xfrm>
            <a:off x="8727504" y="6432376"/>
            <a:ext cx="381000" cy="381000"/>
          </a:xfrm>
          <a:prstGeom prst="rect">
            <a:avLst/>
          </a:prstGeom>
        </p:spPr>
      </p:pic>
      <p:pic>
        <p:nvPicPr>
          <p:cNvPr id="30" name="Picture 2" descr="home_2.gif - (8K)">
            <a:hlinkClick r:id="rId9" action="ppaction://hlinksldjump"/>
          </p:cNvPr>
          <p:cNvPicPr>
            <a:picLocks noChangeAspect="1" noChangeArrowheads="1" noCrop="1"/>
          </p:cNvPicPr>
          <p:nvPr userDrawn="1"/>
        </p:nvPicPr>
        <p:blipFill>
          <a:blip r:embed="rId10" cstate="print"/>
          <a:srcRect/>
          <a:stretch>
            <a:fillRect/>
          </a:stretch>
        </p:blipFill>
        <p:spPr bwMode="auto">
          <a:xfrm>
            <a:off x="8100392" y="6527626"/>
            <a:ext cx="666750" cy="285750"/>
          </a:xfrm>
          <a:prstGeom prst="rect">
            <a:avLst/>
          </a:prstGeom>
          <a:noFill/>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10/11/2013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10/11/2013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10/11/2013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692696"/>
            <a:ext cx="7772400" cy="1829761"/>
          </a:xfrm>
        </p:spPr>
        <p:txBody>
          <a:bodyPr/>
          <a:lstStyle/>
          <a:p>
            <a:r>
              <a:rPr lang="en-GB" dirty="0" smtClean="0"/>
              <a:t>Unit 02</a:t>
            </a:r>
            <a:endParaRPr lang="en-GB" dirty="0"/>
          </a:p>
        </p:txBody>
      </p:sp>
      <p:sp>
        <p:nvSpPr>
          <p:cNvPr id="3" name="Subtitle 2"/>
          <p:cNvSpPr>
            <a:spLocks noGrp="1"/>
          </p:cNvSpPr>
          <p:nvPr>
            <p:ph type="subTitle" idx="1"/>
          </p:nvPr>
        </p:nvSpPr>
        <p:spPr>
          <a:xfrm>
            <a:off x="1081844" y="2852936"/>
            <a:ext cx="7772400" cy="753497"/>
          </a:xfrm>
        </p:spPr>
        <p:txBody>
          <a:bodyPr>
            <a:normAutofit/>
          </a:bodyPr>
          <a:lstStyle/>
          <a:p>
            <a:r>
              <a:rPr lang="en-GB" sz="4000" dirty="0" smtClean="0"/>
              <a:t>Information Systems</a:t>
            </a:r>
            <a:endParaRPr lang="en-GB" sz="4000" dirty="0"/>
          </a:p>
        </p:txBody>
      </p:sp>
      <p:sp>
        <p:nvSpPr>
          <p:cNvPr id="4" name="TextBox 3"/>
          <p:cNvSpPr txBox="1"/>
          <p:nvPr/>
        </p:nvSpPr>
        <p:spPr>
          <a:xfrm>
            <a:off x="899592" y="4541058"/>
            <a:ext cx="8064896" cy="400110"/>
          </a:xfrm>
          <a:prstGeom prst="rect">
            <a:avLst/>
          </a:prstGeom>
          <a:noFill/>
        </p:spPr>
        <p:txBody>
          <a:bodyPr wrap="square" rtlCol="0">
            <a:spAutoFit/>
          </a:bodyPr>
          <a:lstStyle/>
          <a:p>
            <a:r>
              <a:rPr lang="en-GB" sz="2000" b="1" dirty="0" smtClean="0"/>
              <a:t>LO3 – Know </a:t>
            </a:r>
            <a:r>
              <a:rPr lang="en-GB" sz="2000" b="1" dirty="0"/>
              <a:t>the features and functions of information systems </a:t>
            </a:r>
          </a:p>
        </p:txBody>
      </p:sp>
      <p:pic>
        <p:nvPicPr>
          <p:cNvPr id="5" name="Picture 4" descr="Description: http://www.cooperstc.com/index_htm_files/25897.png"/>
          <p:cNvPicPr/>
          <p:nvPr/>
        </p:nvPicPr>
        <p:blipFill>
          <a:blip r:embed="rId3">
            <a:extLst>
              <a:ext uri="{28A0092B-C50C-407E-A947-70E740481C1C}">
                <a14:useLocalDpi xmlns:a14="http://schemas.microsoft.com/office/drawing/2010/main" val="0"/>
              </a:ext>
            </a:extLst>
          </a:blip>
          <a:srcRect/>
          <a:stretch>
            <a:fillRect/>
          </a:stretch>
        </p:blipFill>
        <p:spPr bwMode="auto">
          <a:xfrm>
            <a:off x="7740352" y="188640"/>
            <a:ext cx="1008112" cy="1296144"/>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040560"/>
          </a:xfrm>
        </p:spPr>
        <p:txBody>
          <a:bodyPr numCol="1">
            <a:noAutofit/>
          </a:bodyPr>
          <a:lstStyle/>
          <a:p>
            <a:r>
              <a:rPr lang="en-GB" sz="1800" b="1" dirty="0" smtClean="0"/>
              <a:t>Closed and Open Systems </a:t>
            </a:r>
            <a:r>
              <a:rPr lang="en-GB" sz="1800" dirty="0" smtClean="0"/>
              <a:t>– </a:t>
            </a:r>
            <a:r>
              <a:rPr lang="en-GB" sz="1800" dirty="0"/>
              <a:t>A system that interfaces and interacts with </a:t>
            </a:r>
            <a:r>
              <a:rPr lang="en-GB" sz="1800" dirty="0" smtClean="0"/>
              <a:t>additional instructions and data to alter and improve is </a:t>
            </a:r>
            <a:r>
              <a:rPr lang="en-GB" sz="1800" dirty="0"/>
              <a:t>called an </a:t>
            </a:r>
            <a:r>
              <a:rPr lang="en-GB" sz="1800" b="1" dirty="0"/>
              <a:t>open</a:t>
            </a:r>
            <a:r>
              <a:rPr lang="en-GB" sz="1800" dirty="0"/>
              <a:t> system. </a:t>
            </a:r>
            <a:r>
              <a:rPr lang="en-GB" sz="1800" dirty="0" smtClean="0"/>
              <a:t>A database that adds additional categories, merges with new information and expands with new ideas </a:t>
            </a:r>
            <a:r>
              <a:rPr lang="en-GB" sz="1800" dirty="0"/>
              <a:t>are readily absorbed, </a:t>
            </a:r>
            <a:r>
              <a:rPr lang="en-GB" sz="1800" dirty="0" smtClean="0"/>
              <a:t>allowing for improvements and new </a:t>
            </a:r>
            <a:r>
              <a:rPr lang="en-GB" sz="1800" dirty="0"/>
              <a:t>ideas. Because of this they can adapt more quickly to changes in </a:t>
            </a:r>
            <a:r>
              <a:rPr lang="en-GB" sz="1800" dirty="0" smtClean="0"/>
              <a:t>the users demands </a:t>
            </a:r>
            <a:r>
              <a:rPr lang="en-GB" sz="1800" dirty="0"/>
              <a:t>in which they operate. </a:t>
            </a:r>
            <a:r>
              <a:rPr lang="en-GB" sz="1800" dirty="0" smtClean="0"/>
              <a:t>Doing so gives the system </a:t>
            </a:r>
            <a:r>
              <a:rPr lang="en-GB" sz="1800" dirty="0"/>
              <a:t>a stronger probability for survival.</a:t>
            </a:r>
          </a:p>
          <a:p>
            <a:r>
              <a:rPr lang="en-GB" sz="1800" dirty="0"/>
              <a:t>Examples of open systems: Business </a:t>
            </a:r>
            <a:r>
              <a:rPr lang="en-GB" sz="1800" dirty="0" smtClean="0"/>
              <a:t>organisation</a:t>
            </a:r>
            <a:r>
              <a:rPr lang="en-GB" sz="1800" dirty="0"/>
              <a:t>, Hospital </a:t>
            </a:r>
            <a:r>
              <a:rPr lang="en-GB" sz="1800" dirty="0" smtClean="0"/>
              <a:t>systems, </a:t>
            </a:r>
            <a:r>
              <a:rPr lang="en-GB" sz="1800" dirty="0"/>
              <a:t>College or University </a:t>
            </a:r>
            <a:r>
              <a:rPr lang="en-GB" sz="1800" dirty="0" smtClean="0"/>
              <a:t>systems like Sims and Janet.</a:t>
            </a:r>
            <a:endParaRPr lang="en-GB" sz="1800" dirty="0"/>
          </a:p>
          <a:p>
            <a:r>
              <a:rPr lang="en-GB" sz="1800" dirty="0" smtClean="0"/>
              <a:t>Alternatively, </a:t>
            </a:r>
            <a:r>
              <a:rPr lang="en-GB" sz="1800" dirty="0"/>
              <a:t>a </a:t>
            </a:r>
            <a:r>
              <a:rPr lang="en-GB" sz="1800" b="1" dirty="0"/>
              <a:t>closed</a:t>
            </a:r>
            <a:r>
              <a:rPr lang="en-GB" sz="1800" dirty="0"/>
              <a:t> system is more prone to resist incorporating new ideas, that can be deemed unnecessary </a:t>
            </a:r>
            <a:r>
              <a:rPr lang="en-GB" sz="1800" dirty="0" smtClean="0"/>
              <a:t>to its purpose but </a:t>
            </a:r>
            <a:r>
              <a:rPr lang="en-GB" sz="1800" dirty="0"/>
              <a:t>risks </a:t>
            </a:r>
            <a:r>
              <a:rPr lang="en-GB" sz="1800" dirty="0" smtClean="0"/>
              <a:t>growing defunct. </a:t>
            </a:r>
            <a:r>
              <a:rPr lang="en-GB" sz="1800" dirty="0"/>
              <a:t>By not </a:t>
            </a:r>
            <a:r>
              <a:rPr lang="en-GB" sz="1800" dirty="0" smtClean="0"/>
              <a:t>adopting, </a:t>
            </a:r>
            <a:r>
              <a:rPr lang="en-GB" sz="1800" dirty="0"/>
              <a:t>a closed system </a:t>
            </a:r>
            <a:r>
              <a:rPr lang="en-GB" sz="1800" dirty="0" smtClean="0"/>
              <a:t>may cease </a:t>
            </a:r>
            <a:r>
              <a:rPr lang="en-GB" sz="1800" dirty="0"/>
              <a:t>to properly serve the </a:t>
            </a:r>
            <a:r>
              <a:rPr lang="en-GB" sz="1800" dirty="0" smtClean="0"/>
              <a:t>users when something better comes along.</a:t>
            </a:r>
            <a:endParaRPr lang="en-GB" sz="1800" dirty="0"/>
          </a:p>
          <a:p>
            <a:pPr marL="288925" indent="-285750"/>
            <a:r>
              <a:rPr lang="en-GB" sz="1800" b="1" dirty="0" smtClean="0"/>
              <a:t>Task 2 – P4.2 – </a:t>
            </a:r>
            <a:r>
              <a:rPr lang="en-GB" sz="1800" dirty="0" smtClean="0"/>
              <a:t>With reference to a specific type of information processing system (Epos, Sims, </a:t>
            </a:r>
            <a:r>
              <a:rPr lang="en-GB" sz="1800" dirty="0" err="1" smtClean="0"/>
              <a:t>JStore</a:t>
            </a:r>
            <a:r>
              <a:rPr lang="en-GB" sz="1800" dirty="0" smtClean="0"/>
              <a:t>, Alice, </a:t>
            </a:r>
            <a:r>
              <a:rPr lang="en-GB" sz="1800" dirty="0" err="1" smtClean="0"/>
              <a:t>Api</a:t>
            </a:r>
            <a:r>
              <a:rPr lang="en-GB" sz="1800" dirty="0" smtClean="0"/>
              <a:t>, </a:t>
            </a:r>
            <a:r>
              <a:rPr lang="en-GB" sz="1800" dirty="0" err="1" smtClean="0"/>
              <a:t>Netloan</a:t>
            </a:r>
            <a:r>
              <a:rPr lang="en-GB" sz="1800" dirty="0" smtClean="0"/>
              <a:t>, Janet), describe the functions of Data and how it is used by companies.</a:t>
            </a:r>
          </a:p>
        </p:txBody>
      </p:sp>
      <p:sp>
        <p:nvSpPr>
          <p:cNvPr id="3" name="Title 2"/>
          <p:cNvSpPr>
            <a:spLocks noGrp="1"/>
          </p:cNvSpPr>
          <p:nvPr>
            <p:ph type="title"/>
          </p:nvPr>
        </p:nvSpPr>
        <p:spPr>
          <a:xfrm>
            <a:off x="457200" y="332656"/>
            <a:ext cx="8229600" cy="634082"/>
          </a:xfrm>
        </p:spPr>
        <p:txBody>
          <a:bodyPr>
            <a:normAutofit fontScale="90000"/>
          </a:bodyPr>
          <a:lstStyle/>
          <a:p>
            <a:r>
              <a:rPr lang="en-GB" dirty="0" smtClean="0"/>
              <a:t>P4.2 – The functions of Information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362520450"/>
              </p:ext>
            </p:extLst>
          </p:nvPr>
        </p:nvGraphicFramePr>
        <p:xfrm>
          <a:off x="611560" y="5733256"/>
          <a:ext cx="8208912" cy="582677"/>
        </p:xfrm>
        <a:graphic>
          <a:graphicData uri="http://schemas.openxmlformats.org/drawingml/2006/table">
            <a:tbl>
              <a:tblPr firstRow="1" firstCol="1" bandRow="1">
                <a:tableStyleId>{5C22544A-7EE6-4342-B048-85BDC9FD1C3A}</a:tableStyleId>
              </a:tblPr>
              <a:tblGrid>
                <a:gridCol w="2736304"/>
                <a:gridCol w="2736304"/>
                <a:gridCol w="2736304"/>
              </a:tblGrid>
              <a:tr h="302261">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b="1" dirty="0" smtClean="0">
                          <a:effectLst/>
                        </a:rPr>
                        <a:t>Data Input </a:t>
                      </a: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b="1" dirty="0" smtClean="0">
                          <a:effectLst/>
                        </a:rPr>
                        <a:t>Data Storage</a:t>
                      </a: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b="1" dirty="0" smtClean="0">
                          <a:effectLst/>
                        </a:rPr>
                        <a:t>Processing of Data</a:t>
                      </a:r>
                    </a:p>
                  </a:txBody>
                  <a:tcPr marL="68580" marR="68580" marT="0" marB="0"/>
                </a:tc>
              </a:tr>
              <a:tr h="0">
                <a:tc>
                  <a:txBody>
                    <a:bodyPr/>
                    <a:lstStyle/>
                    <a:p>
                      <a:pPr algn="ctr">
                        <a:lnSpc>
                          <a:spcPct val="115000"/>
                        </a:lnSpc>
                        <a:spcAft>
                          <a:spcPts val="0"/>
                        </a:spcAft>
                      </a:pPr>
                      <a:r>
                        <a:rPr lang="en-GB" sz="1600" b="1" dirty="0" smtClean="0">
                          <a:effectLst/>
                        </a:rPr>
                        <a:t>Reporting </a:t>
                      </a:r>
                      <a:r>
                        <a:rPr lang="en-GB" sz="1600" b="1" dirty="0">
                          <a:effectLst/>
                        </a:rPr>
                        <a:t>of </a:t>
                      </a:r>
                      <a:r>
                        <a:rPr lang="en-GB" sz="1600" b="1" dirty="0" smtClean="0">
                          <a:effectLst/>
                        </a:rPr>
                        <a:t>Data</a:t>
                      </a:r>
                      <a:endParaRPr lang="en-GB" sz="1600" b="1" dirty="0">
                        <a:effectLst/>
                      </a:endParaRP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b="1" dirty="0" smtClean="0">
                          <a:effectLst/>
                        </a:rPr>
                        <a:t>Analysis of Data</a:t>
                      </a:r>
                    </a:p>
                  </a:txBody>
                  <a:tcPr marL="68580" marR="68580" marT="0" marB="0"/>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b="1" dirty="0" smtClean="0">
                          <a:effectLst/>
                        </a:rPr>
                        <a:t>Closed and Open Systems</a:t>
                      </a:r>
                      <a:endParaRPr lang="en-GB" sz="1600" b="1" dirty="0" smtClean="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4073947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040560"/>
          </a:xfrm>
        </p:spPr>
        <p:txBody>
          <a:bodyPr numCol="1">
            <a:noAutofit/>
          </a:bodyPr>
          <a:lstStyle/>
          <a:p>
            <a:pPr marL="109728" indent="0">
              <a:buNone/>
            </a:pPr>
            <a:r>
              <a:rPr lang="en-GB" sz="1800" dirty="0" smtClean="0"/>
              <a:t>Within one of your companies, when the company decides to downsize or change the structure of the company by merging departments, the access to both sets of information changes the rules. For instance sales might merge with marketing, distribution with warehousing, human resources with administration. This can either be through the same staff doing both jobs or two members of staff working in the same department.</a:t>
            </a:r>
          </a:p>
          <a:p>
            <a:pPr marL="109728" indent="0">
              <a:buNone/>
            </a:pPr>
            <a:r>
              <a:rPr lang="en-GB" sz="1800" dirty="0" smtClean="0"/>
              <a:t>With this merge the IT administration would </a:t>
            </a:r>
            <a:r>
              <a:rPr lang="en-GB" sz="1800" dirty="0"/>
              <a:t>need to consider </a:t>
            </a:r>
            <a:r>
              <a:rPr lang="en-GB" sz="1800" dirty="0" smtClean="0"/>
              <a:t>certain difficulties once </a:t>
            </a:r>
            <a:r>
              <a:rPr lang="en-GB" sz="1800" dirty="0"/>
              <a:t>the department has </a:t>
            </a:r>
            <a:r>
              <a:rPr lang="en-GB" sz="1800" dirty="0" smtClean="0"/>
              <a:t>merged including:</a:t>
            </a:r>
          </a:p>
          <a:p>
            <a:r>
              <a:rPr lang="en-GB" sz="1800" dirty="0" smtClean="0"/>
              <a:t>Legal status of staff with access to private information</a:t>
            </a:r>
          </a:p>
          <a:p>
            <a:r>
              <a:rPr lang="en-GB" sz="1800" dirty="0"/>
              <a:t>T</a:t>
            </a:r>
            <a:r>
              <a:rPr lang="en-GB" sz="1800" dirty="0" smtClean="0"/>
              <a:t>he IT problems of merging systems.</a:t>
            </a:r>
          </a:p>
          <a:p>
            <a:r>
              <a:rPr lang="en-GB" sz="1800" dirty="0" smtClean="0"/>
              <a:t>Learning new systems or replacing old ones.</a:t>
            </a:r>
          </a:p>
          <a:p>
            <a:r>
              <a:rPr lang="en-GB" sz="1800" dirty="0" smtClean="0"/>
              <a:t>Training, standardising and Protocols</a:t>
            </a:r>
          </a:p>
          <a:p>
            <a:pPr marL="109728" indent="0">
              <a:buNone/>
            </a:pPr>
            <a:r>
              <a:rPr lang="en-GB" sz="1800" b="1" dirty="0" smtClean="0"/>
              <a:t>Task 3 – P4.3 – </a:t>
            </a:r>
            <a:r>
              <a:rPr lang="en-GB" sz="1800" dirty="0" smtClean="0"/>
              <a:t>State and explain the information sharing needs of two merging department in terms of legal access to information, merging of databases, and how </a:t>
            </a:r>
            <a:r>
              <a:rPr lang="en-GB" sz="1800" dirty="0"/>
              <a:t>will the company’s information systems </a:t>
            </a:r>
            <a:r>
              <a:rPr lang="en-GB" sz="1800" dirty="0" smtClean="0"/>
              <a:t>would need to function</a:t>
            </a:r>
            <a:r>
              <a:rPr lang="en-GB" sz="1800" dirty="0"/>
              <a:t>?</a:t>
            </a:r>
            <a:endParaRPr lang="en-GB" sz="1800" dirty="0" smtClean="0"/>
          </a:p>
          <a:p>
            <a:pPr marL="109728" indent="0">
              <a:buNone/>
            </a:pPr>
            <a:endParaRPr lang="en-GB" sz="1800" dirty="0" smtClean="0"/>
          </a:p>
        </p:txBody>
      </p:sp>
      <p:sp>
        <p:nvSpPr>
          <p:cNvPr id="3" name="Title 2"/>
          <p:cNvSpPr>
            <a:spLocks noGrp="1"/>
          </p:cNvSpPr>
          <p:nvPr>
            <p:ph type="title"/>
          </p:nvPr>
        </p:nvSpPr>
        <p:spPr>
          <a:xfrm>
            <a:off x="457200" y="332656"/>
            <a:ext cx="8229600" cy="634082"/>
          </a:xfrm>
        </p:spPr>
        <p:txBody>
          <a:bodyPr>
            <a:noAutofit/>
          </a:bodyPr>
          <a:lstStyle/>
          <a:p>
            <a:r>
              <a:rPr lang="en-GB" sz="2800" dirty="0" smtClean="0"/>
              <a:t>P4.3 – The changing nature of Information</a:t>
            </a:r>
            <a:endParaRPr lang="en-GB" sz="2800" dirty="0"/>
          </a:p>
        </p:txBody>
      </p:sp>
    </p:spTree>
    <p:extLst>
      <p:ext uri="{BB962C8B-B14F-4D97-AF65-F5344CB8AC3E}">
        <p14:creationId xmlns:p14="http://schemas.microsoft.com/office/powerpoint/2010/main" val="381943167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611560" y="404664"/>
            <a:ext cx="8064896" cy="720080"/>
          </a:xfrm>
        </p:spPr>
        <p:txBody>
          <a:bodyPr>
            <a:noAutofit/>
          </a:bodyPr>
          <a:lstStyle/>
          <a:p>
            <a:r>
              <a:rPr lang="en-GB" sz="4000" dirty="0" smtClean="0"/>
              <a:t>Information Systems - Span</a:t>
            </a:r>
            <a:endParaRPr lang="en-GB" sz="4000" dirty="0"/>
          </a:p>
        </p:txBody>
      </p:sp>
      <p:sp>
        <p:nvSpPr>
          <p:cNvPr id="2" name="Content Placeholder 1"/>
          <p:cNvSpPr>
            <a:spLocks noGrp="1"/>
          </p:cNvSpPr>
          <p:nvPr>
            <p:ph idx="1"/>
          </p:nvPr>
        </p:nvSpPr>
        <p:spPr>
          <a:xfrm>
            <a:off x="251520" y="1268760"/>
            <a:ext cx="8712967" cy="5048796"/>
          </a:xfrm>
        </p:spPr>
        <p:txBody>
          <a:bodyPr>
            <a:noAutofit/>
          </a:bodyPr>
          <a:lstStyle/>
          <a:p>
            <a:pPr marL="0" indent="0">
              <a:buNone/>
            </a:pPr>
            <a:r>
              <a:rPr lang="en-GB" sz="2000" dirty="0" smtClean="0">
                <a:latin typeface="Calibri" pitchFamily="34" charset="0"/>
                <a:cs typeface="Calibri" pitchFamily="34" charset="0"/>
              </a:rPr>
              <a:t>With all the data functions and features known to organisations, businesses will choose what is right for them in terms of what is best, information flow and ease of use. But they will not stick to just one database system for all their informational needs, they will carry multiple systems and work towards making the information link through the systems for when it is needed.</a:t>
            </a:r>
          </a:p>
          <a:p>
            <a:pPr marL="0" indent="0">
              <a:buNone/>
            </a:pPr>
            <a:r>
              <a:rPr lang="en-GB" sz="2000" dirty="0" smtClean="0">
                <a:latin typeface="Calibri" pitchFamily="34" charset="0"/>
                <a:cs typeface="Calibri" pitchFamily="34" charset="0"/>
              </a:rPr>
              <a:t>Think of the school, we have Sims, Janet and Enrolment Database systems for different needs. They can be cross shared to merge similar information but serve a single function along each stage of the data process.</a:t>
            </a:r>
          </a:p>
          <a:p>
            <a:pPr marL="0" indent="0">
              <a:buNone/>
            </a:pPr>
            <a:r>
              <a:rPr lang="en-GB" sz="2000" b="1" dirty="0" smtClean="0">
                <a:latin typeface="Calibri" pitchFamily="34" charset="0"/>
                <a:cs typeface="Calibri" pitchFamily="34" charset="0"/>
              </a:rPr>
              <a:t>Task </a:t>
            </a:r>
            <a:r>
              <a:rPr lang="en-GB" sz="2000" b="1" dirty="0">
                <a:latin typeface="Calibri" pitchFamily="34" charset="0"/>
                <a:cs typeface="Calibri" pitchFamily="34" charset="0"/>
              </a:rPr>
              <a:t>4</a:t>
            </a:r>
            <a:r>
              <a:rPr lang="en-GB" sz="2000" b="1" dirty="0" smtClean="0">
                <a:latin typeface="Calibri" pitchFamily="34" charset="0"/>
                <a:cs typeface="Calibri" pitchFamily="34" charset="0"/>
              </a:rPr>
              <a:t> – P5.1 – </a:t>
            </a:r>
            <a:r>
              <a:rPr lang="en-GB" sz="2000" dirty="0" smtClean="0">
                <a:latin typeface="Calibri" pitchFamily="34" charset="0"/>
                <a:cs typeface="Calibri" pitchFamily="34" charset="0"/>
              </a:rPr>
              <a:t>Explain and identify a </a:t>
            </a:r>
            <a:r>
              <a:rPr lang="en-GB" sz="2000" dirty="0">
                <a:latin typeface="Calibri" pitchFamily="34" charset="0"/>
                <a:cs typeface="Calibri" pitchFamily="34" charset="0"/>
              </a:rPr>
              <a:t>range of information systems used within your selected </a:t>
            </a:r>
            <a:r>
              <a:rPr lang="en-GB" sz="2000" dirty="0" smtClean="0">
                <a:latin typeface="Calibri" pitchFamily="34" charset="0"/>
                <a:cs typeface="Calibri" pitchFamily="34" charset="0"/>
              </a:rPr>
              <a:t>business.</a:t>
            </a:r>
          </a:p>
          <a:p>
            <a:pPr marL="0" indent="0">
              <a:buNone/>
            </a:pPr>
            <a:r>
              <a:rPr lang="en-GB" sz="2000" dirty="0" smtClean="0">
                <a:latin typeface="Calibri" pitchFamily="34" charset="0"/>
                <a:cs typeface="Calibri" pitchFamily="34" charset="0"/>
              </a:rPr>
              <a:t>For this state their purpose and function in managing information and use examples of the kind of data they will manage.</a:t>
            </a:r>
            <a:endParaRPr lang="en-GB" sz="20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872155676"/>
              </p:ext>
            </p:extLst>
          </p:nvPr>
        </p:nvGraphicFramePr>
        <p:xfrm>
          <a:off x="251520" y="5234517"/>
          <a:ext cx="8712967" cy="1218819"/>
        </p:xfrm>
        <a:graphic>
          <a:graphicData uri="http://schemas.openxmlformats.org/drawingml/2006/table">
            <a:tbl>
              <a:tblPr firstRow="1" firstCol="1" bandRow="1">
                <a:tableStyleId>{5C22544A-7EE6-4342-B048-85BDC9FD1C3A}</a:tableStyleId>
              </a:tblPr>
              <a:tblGrid>
                <a:gridCol w="1944216"/>
                <a:gridCol w="1008112"/>
                <a:gridCol w="1728192"/>
                <a:gridCol w="1512168"/>
                <a:gridCol w="1067489"/>
                <a:gridCol w="1452790"/>
              </a:tblGrid>
              <a:tr h="0">
                <a:tc>
                  <a:txBody>
                    <a:bodyPr/>
                    <a:lstStyle/>
                    <a:p>
                      <a:pPr algn="ctr">
                        <a:lnSpc>
                          <a:spcPct val="115000"/>
                        </a:lnSpc>
                        <a:spcAft>
                          <a:spcPts val="0"/>
                        </a:spcAft>
                      </a:pPr>
                      <a:r>
                        <a:rPr lang="en-GB" sz="1400" b="0" dirty="0">
                          <a:effectLst/>
                        </a:rPr>
                        <a:t>Management Information Systems (MIS</a:t>
                      </a:r>
                      <a:r>
                        <a:rPr lang="en-GB" sz="1400" b="0" dirty="0" smtClean="0">
                          <a:effectLst/>
                        </a:rPr>
                        <a:t>) (features, benefits and suitability)</a:t>
                      </a:r>
                      <a:endParaRPr lang="en-GB" sz="1400" b="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GB" sz="1400" b="0" dirty="0">
                          <a:effectLst/>
                        </a:rPr>
                        <a:t>Marketing Analysis</a:t>
                      </a:r>
                      <a:endParaRPr lang="en-GB" sz="1400" b="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GB" sz="1400" b="0" dirty="0">
                          <a:effectLst/>
                        </a:rPr>
                        <a:t>Human </a:t>
                      </a:r>
                      <a:r>
                        <a:rPr lang="en-GB" sz="1400" b="0" dirty="0" smtClean="0">
                          <a:effectLst/>
                        </a:rPr>
                        <a:t>Resources (staffing, training and development)</a:t>
                      </a:r>
                      <a:endParaRPr lang="en-GB" sz="1400" b="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GB" sz="1400" b="0" dirty="0" smtClean="0">
                          <a:effectLst/>
                        </a:rPr>
                        <a:t>Financial (sales, costings,</a:t>
                      </a:r>
                      <a:r>
                        <a:rPr lang="en-GB" sz="1400" b="0" baseline="0" dirty="0" smtClean="0">
                          <a:effectLst/>
                        </a:rPr>
                        <a:t> investments, returns)</a:t>
                      </a:r>
                      <a:endParaRPr lang="en-GB" sz="1400" b="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GB" sz="1400" b="0" dirty="0" smtClean="0">
                          <a:effectLst/>
                        </a:rPr>
                        <a:t>Enrolment</a:t>
                      </a:r>
                      <a:endParaRPr lang="en-GB" sz="1400" b="0"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GB" sz="1400" b="0" dirty="0" smtClean="0">
                          <a:effectLst/>
                        </a:rPr>
                        <a:t>Customer relationship management (CRM)</a:t>
                      </a:r>
                      <a:endParaRPr lang="en-GB" sz="1400" b="0" dirty="0">
                        <a:effectLst/>
                        <a:latin typeface="Calibri"/>
                        <a:ea typeface="Calibri"/>
                        <a:cs typeface="Times New Roman"/>
                      </a:endParaRPr>
                    </a:p>
                  </a:txBody>
                  <a:tcPr marL="68580" marR="68580" marT="0" marB="0" anchor="ctr"/>
                </a:tc>
              </a:tr>
            </a:tbl>
          </a:graphicData>
        </a:graphic>
      </p:graphicFrame>
    </p:spTree>
    <p:extLst>
      <p:ext uri="{BB962C8B-B14F-4D97-AF65-F5344CB8AC3E}">
        <p14:creationId xmlns:p14="http://schemas.microsoft.com/office/powerpoint/2010/main" val="33772142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483512"/>
            <a:ext cx="8280920" cy="713240"/>
          </a:xfrm>
        </p:spPr>
        <p:txBody>
          <a:bodyPr>
            <a:noAutofit/>
          </a:bodyPr>
          <a:lstStyle/>
          <a:p>
            <a:r>
              <a:rPr lang="en-GB" sz="3200" dirty="0" smtClean="0"/>
              <a:t>Decision Making Hierarchy</a:t>
            </a:r>
            <a:endParaRPr lang="en-GB" sz="3200" dirty="0"/>
          </a:p>
        </p:txBody>
      </p:sp>
      <p:sp>
        <p:nvSpPr>
          <p:cNvPr id="2" name="Content Placeholder 1"/>
          <p:cNvSpPr>
            <a:spLocks noGrp="1"/>
          </p:cNvSpPr>
          <p:nvPr>
            <p:ph idx="1"/>
          </p:nvPr>
        </p:nvSpPr>
        <p:spPr>
          <a:xfrm>
            <a:off x="251520" y="1268760"/>
            <a:ext cx="8712967" cy="4392488"/>
          </a:xfrm>
        </p:spPr>
        <p:txBody>
          <a:bodyPr>
            <a:noAutofit/>
          </a:bodyPr>
          <a:lstStyle/>
          <a:p>
            <a:pPr marL="0" indent="0">
              <a:buNone/>
            </a:pPr>
            <a:r>
              <a:rPr lang="en-GB" sz="1800" dirty="0" smtClean="0">
                <a:latin typeface="Calibri" pitchFamily="34" charset="0"/>
                <a:cs typeface="Calibri" pitchFamily="34" charset="0"/>
              </a:rPr>
              <a:t>All companies have a hierarchy, even partnerships usually have other staff working for them so there is a degree of hierarchy. Even a school has seven obvious layers of hierarchical control over decisions. The informational needs therefor have seven different layers of need and each layer will require a different level of information and possibly a different method of delivery.</a:t>
            </a:r>
          </a:p>
          <a:p>
            <a:pPr marL="0" indent="0">
              <a:buNone/>
            </a:pPr>
            <a:r>
              <a:rPr lang="en-GB" sz="1800" dirty="0" smtClean="0">
                <a:latin typeface="Calibri" pitchFamily="34" charset="0"/>
                <a:cs typeface="Calibri" pitchFamily="34" charset="0"/>
              </a:rPr>
              <a:t>For most companies with 50 staff or more this level structure falls into three categories:</a:t>
            </a:r>
          </a:p>
          <a:p>
            <a:pPr marL="447675" indent="-342900"/>
            <a:r>
              <a:rPr lang="en-GB" sz="1800" dirty="0" smtClean="0">
                <a:latin typeface="Calibri" pitchFamily="34" charset="0"/>
                <a:cs typeface="Calibri" pitchFamily="34" charset="0"/>
              </a:rPr>
              <a:t>Senior Management (e.g. Principal, Governors, SLT and VP’s)</a:t>
            </a:r>
          </a:p>
          <a:p>
            <a:pPr marL="447675" indent="-342900"/>
            <a:r>
              <a:rPr lang="en-GB" sz="1800" dirty="0" smtClean="0">
                <a:latin typeface="Calibri" pitchFamily="34" charset="0"/>
                <a:cs typeface="Calibri" pitchFamily="34" charset="0"/>
              </a:rPr>
              <a:t>Middle Management (AP’s HOD’s and Lead </a:t>
            </a:r>
            <a:r>
              <a:rPr lang="en-GB" sz="1800" dirty="0" err="1" smtClean="0">
                <a:latin typeface="Calibri" pitchFamily="34" charset="0"/>
                <a:cs typeface="Calibri" pitchFamily="34" charset="0"/>
              </a:rPr>
              <a:t>Practionners</a:t>
            </a:r>
            <a:r>
              <a:rPr lang="en-GB" sz="1800" dirty="0" smtClean="0">
                <a:latin typeface="Calibri" pitchFamily="34" charset="0"/>
                <a:cs typeface="Calibri" pitchFamily="34" charset="0"/>
              </a:rPr>
              <a:t>)</a:t>
            </a:r>
          </a:p>
          <a:p>
            <a:pPr marL="447675" indent="-342900"/>
            <a:r>
              <a:rPr lang="en-GB" sz="1800" dirty="0" smtClean="0">
                <a:latin typeface="Calibri" pitchFamily="34" charset="0"/>
                <a:cs typeface="Calibri" pitchFamily="34" charset="0"/>
              </a:rPr>
              <a:t>Support Staff. (Teachers, Technicians, Administration) </a:t>
            </a:r>
          </a:p>
          <a:p>
            <a:pPr marL="0" indent="0">
              <a:buNone/>
            </a:pPr>
            <a:r>
              <a:rPr lang="en-GB" sz="1800" dirty="0" smtClean="0">
                <a:latin typeface="Calibri" pitchFamily="34" charset="0"/>
                <a:cs typeface="Calibri" pitchFamily="34" charset="0"/>
              </a:rPr>
              <a:t>And there are usually layers within these layers</a:t>
            </a:r>
          </a:p>
          <a:p>
            <a:pPr marL="0" indent="0">
              <a:buNone/>
            </a:pPr>
            <a:r>
              <a:rPr lang="en-GB" sz="1800" b="1" dirty="0" smtClean="0">
                <a:latin typeface="Calibri" pitchFamily="34" charset="0"/>
                <a:cs typeface="Calibri" pitchFamily="34" charset="0"/>
              </a:rPr>
              <a:t>Task 5 – P5.2 – </a:t>
            </a:r>
            <a:r>
              <a:rPr lang="en-GB" sz="1800" dirty="0" smtClean="0">
                <a:latin typeface="Calibri" pitchFamily="34" charset="0"/>
                <a:cs typeface="Calibri" pitchFamily="34" charset="0"/>
              </a:rPr>
              <a:t>Explain and identify a </a:t>
            </a:r>
            <a:r>
              <a:rPr lang="en-GB" sz="1800" dirty="0">
                <a:latin typeface="Calibri" pitchFamily="34" charset="0"/>
                <a:cs typeface="Calibri" pitchFamily="34" charset="0"/>
              </a:rPr>
              <a:t>range of information </a:t>
            </a:r>
            <a:r>
              <a:rPr lang="en-GB" sz="1800" dirty="0" smtClean="0">
                <a:latin typeface="Calibri" pitchFamily="34" charset="0"/>
                <a:cs typeface="Calibri" pitchFamily="34" charset="0"/>
              </a:rPr>
              <a:t>needs within your business for the three tiers of decision makers.</a:t>
            </a:r>
          </a:p>
          <a:p>
            <a:pPr marL="0" indent="0">
              <a:buNone/>
            </a:pPr>
            <a:r>
              <a:rPr lang="en-GB" sz="1800" dirty="0" smtClean="0">
                <a:latin typeface="Calibri" pitchFamily="34" charset="0"/>
                <a:cs typeface="Calibri" pitchFamily="34" charset="0"/>
              </a:rPr>
              <a:t>For this state the purpose and function in their information needs and use examples of the kind of data they will require.</a:t>
            </a:r>
            <a:endParaRPr lang="en-GB" sz="18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2607737664"/>
              </p:ext>
            </p:extLst>
          </p:nvPr>
        </p:nvGraphicFramePr>
        <p:xfrm>
          <a:off x="395536" y="5805264"/>
          <a:ext cx="8424936" cy="370840"/>
        </p:xfrm>
        <a:graphic>
          <a:graphicData uri="http://schemas.openxmlformats.org/drawingml/2006/table">
            <a:tbl>
              <a:tblPr firstRow="1" bandRow="1">
                <a:tableStyleId>{5C22544A-7EE6-4342-B048-85BDC9FD1C3A}</a:tableStyleId>
              </a:tblPr>
              <a:tblGrid>
                <a:gridCol w="2808312"/>
                <a:gridCol w="2808312"/>
                <a:gridCol w="2808312"/>
              </a:tblGrid>
              <a:tr h="370840">
                <a:tc>
                  <a:txBody>
                    <a:bodyPr/>
                    <a:lstStyle/>
                    <a:p>
                      <a:pPr algn="ctr"/>
                      <a:r>
                        <a:rPr lang="en-GB" dirty="0" smtClean="0"/>
                        <a:t>Senior Management</a:t>
                      </a:r>
                      <a:endParaRPr lang="en-GB" dirty="0"/>
                    </a:p>
                  </a:txBody>
                  <a:tcPr/>
                </a:tc>
                <a:tc>
                  <a:txBody>
                    <a:bodyPr/>
                    <a:lstStyle/>
                    <a:p>
                      <a:pPr algn="ctr"/>
                      <a:r>
                        <a:rPr lang="en-GB" dirty="0" smtClean="0"/>
                        <a:t>Middle</a:t>
                      </a:r>
                      <a:r>
                        <a:rPr lang="en-GB" baseline="0" dirty="0" smtClean="0"/>
                        <a:t> Management</a:t>
                      </a:r>
                      <a:endParaRPr lang="en-GB" dirty="0"/>
                    </a:p>
                  </a:txBody>
                  <a:tcPr/>
                </a:tc>
                <a:tc>
                  <a:txBody>
                    <a:bodyPr/>
                    <a:lstStyle/>
                    <a:p>
                      <a:pPr algn="ctr"/>
                      <a:r>
                        <a:rPr lang="en-GB" dirty="0" smtClean="0"/>
                        <a:t>Support Staff</a:t>
                      </a:r>
                      <a:endParaRPr lang="en-GB" dirty="0"/>
                    </a:p>
                  </a:txBody>
                  <a:tcPr/>
                </a:tc>
              </a:tr>
            </a:tbl>
          </a:graphicData>
        </a:graphic>
      </p:graphicFrame>
    </p:spTree>
    <p:extLst>
      <p:ext uri="{BB962C8B-B14F-4D97-AF65-F5344CB8AC3E}">
        <p14:creationId xmlns:p14="http://schemas.microsoft.com/office/powerpoint/2010/main" val="3209505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1412776"/>
            <a:ext cx="8429684" cy="5256584"/>
          </a:xfrm>
        </p:spPr>
        <p:txBody>
          <a:bodyPr>
            <a:noAutofit/>
          </a:bodyPr>
          <a:lstStyle/>
          <a:p>
            <a:pPr marL="0" indent="0">
              <a:buNone/>
            </a:pPr>
            <a:r>
              <a:rPr lang="en-GB" sz="2000" dirty="0"/>
              <a:t>Data flow diagram(DFD) is a diagram of the movement of data between external entities and the processes and data stores within a system</a:t>
            </a:r>
          </a:p>
          <a:p>
            <a:pPr lvl="0"/>
            <a:r>
              <a:rPr lang="en-GB" sz="2000" dirty="0"/>
              <a:t>May look similar to a flow chart</a:t>
            </a:r>
          </a:p>
          <a:p>
            <a:pPr lvl="0"/>
            <a:r>
              <a:rPr lang="en-GB" sz="2000" dirty="0"/>
              <a:t>Shows that there is a flow of data between the two components (one-way or a two-way flow)</a:t>
            </a:r>
          </a:p>
          <a:p>
            <a:pPr lvl="0"/>
            <a:r>
              <a:rPr lang="en-GB" sz="2000" dirty="0"/>
              <a:t>Component sending data can send multiple sets of data along several connections</a:t>
            </a:r>
          </a:p>
          <a:p>
            <a:pPr lvl="0"/>
            <a:r>
              <a:rPr lang="en-GB" sz="2000" dirty="0"/>
              <a:t>In fact, a DFD node can be a component that never </a:t>
            </a:r>
            <a:r>
              <a:rPr lang="en-GB" sz="2000" dirty="0" smtClean="0"/>
              <a:t>ends</a:t>
            </a:r>
          </a:p>
          <a:p>
            <a:pPr lvl="0"/>
            <a:endParaRPr lang="en-GB" sz="2000" dirty="0" smtClean="0"/>
          </a:p>
          <a:p>
            <a:pPr marL="0" indent="0">
              <a:buNone/>
            </a:pPr>
            <a:r>
              <a:rPr lang="en-GB" sz="2000" b="1" u="sng" dirty="0"/>
              <a:t>Rules</a:t>
            </a:r>
          </a:p>
          <a:p>
            <a:pPr lvl="0"/>
            <a:r>
              <a:rPr lang="en-GB" sz="2000" dirty="0"/>
              <a:t>In DFDs, all arrows must be labelled</a:t>
            </a:r>
          </a:p>
          <a:p>
            <a:pPr lvl="0"/>
            <a:r>
              <a:rPr lang="en-GB" sz="2000" dirty="0"/>
              <a:t>The information flow continuity, that is all the input and the output to each refinement, must maintain the same in order to be able to produce a consistent system. </a:t>
            </a:r>
          </a:p>
          <a:p>
            <a:pPr lvl="0"/>
            <a:endParaRPr lang="en-GB" sz="2000" dirty="0"/>
          </a:p>
        </p:txBody>
      </p:sp>
      <p:sp>
        <p:nvSpPr>
          <p:cNvPr id="2" name="Title 1"/>
          <p:cNvSpPr>
            <a:spLocks noGrp="1"/>
          </p:cNvSpPr>
          <p:nvPr>
            <p:ph type="title"/>
          </p:nvPr>
        </p:nvSpPr>
        <p:spPr>
          <a:xfrm>
            <a:off x="432048" y="411504"/>
            <a:ext cx="8028384" cy="857256"/>
          </a:xfrm>
        </p:spPr>
        <p:txBody>
          <a:bodyPr>
            <a:normAutofit/>
          </a:bodyPr>
          <a:lstStyle/>
          <a:p>
            <a:r>
              <a:rPr lang="en-GB" sz="4000" dirty="0" smtClean="0"/>
              <a:t> What is a DFD?</a:t>
            </a:r>
            <a:endParaRPr lang="en-GB" sz="4000" dirty="0"/>
          </a:p>
        </p:txBody>
      </p:sp>
    </p:spTree>
    <p:extLst>
      <p:ext uri="{BB962C8B-B14F-4D97-AF65-F5344CB8AC3E}">
        <p14:creationId xmlns:p14="http://schemas.microsoft.com/office/powerpoint/2010/main" val="15041516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5334" y="3572895"/>
            <a:ext cx="8501122" cy="3096465"/>
          </a:xfrm>
        </p:spPr>
        <p:txBody>
          <a:bodyPr>
            <a:noAutofit/>
          </a:bodyPr>
          <a:lstStyle/>
          <a:p>
            <a:pPr marL="0" indent="0">
              <a:buNone/>
            </a:pPr>
            <a:r>
              <a:rPr lang="en-GB" sz="1600" b="1" dirty="0" smtClean="0">
                <a:latin typeface="Calibri" pitchFamily="34" charset="0"/>
                <a:cs typeface="Calibri" pitchFamily="34" charset="0"/>
              </a:rPr>
              <a:t>Processes</a:t>
            </a:r>
            <a:endParaRPr lang="en-GB" sz="1600" b="1" dirty="0">
              <a:latin typeface="Calibri" pitchFamily="34" charset="0"/>
              <a:cs typeface="Calibri" pitchFamily="34" charset="0"/>
            </a:endParaRPr>
          </a:p>
          <a:p>
            <a:pPr lvl="0"/>
            <a:r>
              <a:rPr lang="en-GB" sz="1600" dirty="0">
                <a:latin typeface="Calibri" pitchFamily="34" charset="0"/>
                <a:cs typeface="Calibri" pitchFamily="34" charset="0"/>
              </a:rPr>
              <a:t>must have at least </a:t>
            </a:r>
            <a:r>
              <a:rPr lang="en-GB" sz="1600" b="1" i="1" dirty="0">
                <a:latin typeface="Calibri" pitchFamily="34" charset="0"/>
                <a:cs typeface="Calibri" pitchFamily="34" charset="0"/>
              </a:rPr>
              <a:t>one input and at least </a:t>
            </a:r>
            <a:r>
              <a:rPr lang="en-GB" sz="1600" b="1" i="1" dirty="0" smtClean="0">
                <a:latin typeface="Calibri" pitchFamily="34" charset="0"/>
                <a:cs typeface="Calibri" pitchFamily="34" charset="0"/>
              </a:rPr>
              <a:t/>
            </a:r>
            <a:br>
              <a:rPr lang="en-GB" sz="1600" b="1" i="1" dirty="0" smtClean="0">
                <a:latin typeface="Calibri" pitchFamily="34" charset="0"/>
                <a:cs typeface="Calibri" pitchFamily="34" charset="0"/>
              </a:rPr>
            </a:br>
            <a:r>
              <a:rPr lang="en-GB" sz="1600" b="1" i="1" dirty="0" smtClean="0">
                <a:latin typeface="Calibri" pitchFamily="34" charset="0"/>
                <a:cs typeface="Calibri" pitchFamily="34" charset="0"/>
              </a:rPr>
              <a:t>one </a:t>
            </a:r>
            <a:r>
              <a:rPr lang="en-GB" sz="1600" b="1" i="1" dirty="0">
                <a:latin typeface="Calibri" pitchFamily="34" charset="0"/>
                <a:cs typeface="Calibri" pitchFamily="34" charset="0"/>
              </a:rPr>
              <a:t>output </a:t>
            </a:r>
          </a:p>
          <a:p>
            <a:pPr marL="0" indent="0">
              <a:buNone/>
            </a:pPr>
            <a:r>
              <a:rPr lang="en-GB" sz="1600" b="1" dirty="0">
                <a:latin typeface="Calibri" pitchFamily="34" charset="0"/>
                <a:cs typeface="Calibri" pitchFamily="34" charset="0"/>
              </a:rPr>
              <a:t>Data stores:</a:t>
            </a:r>
          </a:p>
          <a:p>
            <a:pPr lvl="0"/>
            <a:r>
              <a:rPr lang="en-GB" sz="1600" dirty="0">
                <a:latin typeface="Calibri" pitchFamily="34" charset="0"/>
                <a:cs typeface="Calibri" pitchFamily="34" charset="0"/>
              </a:rPr>
              <a:t>Labelled as </a:t>
            </a:r>
            <a:r>
              <a:rPr lang="en-GB" sz="1600" b="1" i="1" dirty="0">
                <a:latin typeface="Calibri" pitchFamily="34" charset="0"/>
                <a:cs typeface="Calibri" pitchFamily="34" charset="0"/>
              </a:rPr>
              <a:t>hard copy or source of data it is referring to</a:t>
            </a:r>
          </a:p>
          <a:p>
            <a:pPr marL="0" indent="0">
              <a:buNone/>
            </a:pPr>
            <a:r>
              <a:rPr lang="en-GB" sz="1600" b="1" dirty="0">
                <a:latin typeface="Calibri" pitchFamily="34" charset="0"/>
                <a:cs typeface="Calibri" pitchFamily="34" charset="0"/>
              </a:rPr>
              <a:t>Data flows: </a:t>
            </a:r>
          </a:p>
          <a:p>
            <a:pPr lvl="0"/>
            <a:r>
              <a:rPr lang="en-GB" sz="1600" dirty="0">
                <a:latin typeface="Calibri" pitchFamily="34" charset="0"/>
                <a:cs typeface="Calibri" pitchFamily="34" charset="0"/>
              </a:rPr>
              <a:t>must originate from and/or lead to a process (this means that entities and data stores cannot communicate with anything except processes –remember that it takes a process to make the data flow) </a:t>
            </a:r>
          </a:p>
          <a:p>
            <a:pPr marL="261938" lvl="0" indent="-255588"/>
            <a:r>
              <a:rPr lang="en-GB" sz="1600" dirty="0">
                <a:latin typeface="Calibri" pitchFamily="34" charset="0"/>
                <a:cs typeface="Calibri" pitchFamily="34" charset="0"/>
              </a:rPr>
              <a:t>can have 2 arrowheads when a process is altering (updating) existing records in a data stores.</a:t>
            </a:r>
          </a:p>
        </p:txBody>
      </p:sp>
      <p:sp>
        <p:nvSpPr>
          <p:cNvPr id="3" name="Title 2"/>
          <p:cNvSpPr>
            <a:spLocks noGrp="1"/>
          </p:cNvSpPr>
          <p:nvPr>
            <p:ph type="title"/>
          </p:nvPr>
        </p:nvSpPr>
        <p:spPr>
          <a:xfrm>
            <a:off x="0" y="195480"/>
            <a:ext cx="8686800" cy="857256"/>
          </a:xfrm>
        </p:spPr>
        <p:txBody>
          <a:bodyPr>
            <a:normAutofit/>
          </a:bodyPr>
          <a:lstStyle/>
          <a:p>
            <a:r>
              <a:rPr lang="en-GB" sz="4000" dirty="0" smtClean="0"/>
              <a:t> Data Flow Diagram</a:t>
            </a:r>
            <a:endParaRPr lang="en-GB" sz="4000" dirty="0"/>
          </a:p>
        </p:txBody>
      </p:sp>
      <p:pic>
        <p:nvPicPr>
          <p:cNvPr id="18" name="il_fi" descr="http://www.marcoullis.com/KNOWLEDGE/SYSTEMS/images/marcoullisp_systems_dfd_symbols.gif"/>
          <p:cNvPicPr/>
          <p:nvPr/>
        </p:nvPicPr>
        <p:blipFill>
          <a:blip r:embed="rId3" cstate="print"/>
          <a:srcRect/>
          <a:stretch>
            <a:fillRect/>
          </a:stretch>
        </p:blipFill>
        <p:spPr bwMode="auto">
          <a:xfrm>
            <a:off x="4283968" y="1116508"/>
            <a:ext cx="4716016" cy="3320604"/>
          </a:xfrm>
          <a:prstGeom prst="rect">
            <a:avLst/>
          </a:prstGeom>
          <a:noFill/>
          <a:ln w="9525">
            <a:noFill/>
            <a:miter lim="800000"/>
            <a:headEnd/>
            <a:tailEnd/>
          </a:ln>
        </p:spPr>
      </p:pic>
      <p:sp>
        <p:nvSpPr>
          <p:cNvPr id="19" name="Content Placeholder 1"/>
          <p:cNvSpPr txBox="1">
            <a:spLocks/>
          </p:cNvSpPr>
          <p:nvPr/>
        </p:nvSpPr>
        <p:spPr>
          <a:xfrm>
            <a:off x="177425" y="892381"/>
            <a:ext cx="3890520" cy="4929222"/>
          </a:xfrm>
          <a:prstGeom prst="rect">
            <a:avLst/>
          </a:prstGeom>
        </p:spPr>
        <p:txBody>
          <a:bodyPr vert="horz">
            <a:noAutofit/>
          </a:bodyPr>
          <a:lstStyle>
            <a:lvl1pPr marL="365760" indent="-256032" algn="l" rtl="0" eaLnBrk="1" latinLnBrk="0" hangingPunct="1">
              <a:spcBef>
                <a:spcPts val="0"/>
              </a:spcBef>
              <a:spcAft>
                <a:spcPts val="600"/>
              </a:spcAft>
              <a:buClr>
                <a:schemeClr val="accent1"/>
              </a:buClr>
              <a:buSzPct val="68000"/>
              <a:buFont typeface="Wingdings 3"/>
              <a:buChar char=""/>
              <a:defRPr kumimoji="0" sz="2700" kern="1200">
                <a:solidFill>
                  <a:schemeClr val="tx1"/>
                </a:solidFill>
                <a:latin typeface="Calibri" pitchFamily="34" charset="0"/>
                <a:ea typeface="+mn-ea"/>
                <a:cs typeface="Calibri" pitchFamily="34" charset="0"/>
              </a:defRPr>
            </a:lvl1pPr>
            <a:lvl2pPr marL="621792" indent="-228600" algn="l" rtl="0" eaLnBrk="1" latinLnBrk="0" hangingPunct="1">
              <a:spcBef>
                <a:spcPts val="0"/>
              </a:spcBef>
              <a:spcAft>
                <a:spcPts val="600"/>
              </a:spcAft>
              <a:buClr>
                <a:schemeClr val="accent1"/>
              </a:buClr>
              <a:buFont typeface="Verdana"/>
              <a:buChar char="◦"/>
              <a:defRPr kumimoji="0" sz="2300" kern="1200">
                <a:solidFill>
                  <a:schemeClr val="tx1"/>
                </a:solidFill>
                <a:latin typeface="Calibri" pitchFamily="34" charset="0"/>
                <a:ea typeface="+mn-ea"/>
                <a:cs typeface="Calibri" pitchFamily="34" charset="0"/>
              </a:defRPr>
            </a:lvl2pPr>
            <a:lvl3pPr marL="859536" indent="-228600" algn="l" rtl="0" eaLnBrk="1" latinLnBrk="0" hangingPunct="1">
              <a:spcBef>
                <a:spcPts val="0"/>
              </a:spcBef>
              <a:spcAft>
                <a:spcPts val="600"/>
              </a:spcAft>
              <a:buClr>
                <a:schemeClr val="accent2"/>
              </a:buClr>
              <a:buSzPct val="100000"/>
              <a:buFont typeface="Wingdings 2"/>
              <a:buChar char=""/>
              <a:defRPr kumimoji="0" sz="2100" kern="1200">
                <a:solidFill>
                  <a:schemeClr val="tx1"/>
                </a:solidFill>
                <a:latin typeface="Calibri" pitchFamily="34" charset="0"/>
                <a:ea typeface="+mn-ea"/>
                <a:cs typeface="Calibri" pitchFamily="34" charset="0"/>
              </a:defRPr>
            </a:lvl3pPr>
            <a:lvl4pPr marL="1143000" indent="-228600" algn="l" rtl="0" eaLnBrk="1" latinLnBrk="0" hangingPunct="1">
              <a:spcBef>
                <a:spcPts val="0"/>
              </a:spcBef>
              <a:spcAft>
                <a:spcPts val="600"/>
              </a:spcAft>
              <a:buClr>
                <a:schemeClr val="accent2"/>
              </a:buClr>
              <a:buFont typeface="Wingdings 2"/>
              <a:buChar char=""/>
              <a:defRPr kumimoji="0" sz="1900" kern="1200">
                <a:solidFill>
                  <a:schemeClr val="tx1"/>
                </a:solidFill>
                <a:latin typeface="Calibri" pitchFamily="34" charset="0"/>
                <a:ea typeface="+mn-ea"/>
                <a:cs typeface="Calibri" pitchFamily="34" charset="0"/>
              </a:defRPr>
            </a:lvl4pPr>
            <a:lvl5pPr marL="1371600" indent="-228600" algn="l" rtl="0" eaLnBrk="1" latinLnBrk="0" hangingPunct="1">
              <a:spcBef>
                <a:spcPts val="0"/>
              </a:spcBef>
              <a:spcAft>
                <a:spcPts val="600"/>
              </a:spcAft>
              <a:buClr>
                <a:schemeClr val="accent2"/>
              </a:buClr>
              <a:buFont typeface="Wingdings 2"/>
              <a:buChar char=""/>
              <a:defRPr kumimoji="0" sz="1800" kern="1200">
                <a:solidFill>
                  <a:schemeClr val="tx1"/>
                </a:solidFill>
                <a:latin typeface="Calibri" pitchFamily="34" charset="0"/>
                <a:ea typeface="+mn-ea"/>
                <a:cs typeface="Calibri" pitchFamily="34" charset="0"/>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0" indent="0">
              <a:buNone/>
            </a:pPr>
            <a:r>
              <a:rPr lang="en-GB" sz="1800" b="1" dirty="0" smtClean="0"/>
              <a:t>Entities:</a:t>
            </a:r>
          </a:p>
          <a:p>
            <a:r>
              <a:rPr lang="en-GB" sz="1800" dirty="0" smtClean="0"/>
              <a:t>can be people, departments, other companies, other systems… </a:t>
            </a:r>
          </a:p>
          <a:p>
            <a:r>
              <a:rPr lang="en-GB" sz="1800" dirty="0" smtClean="0"/>
              <a:t>are called </a:t>
            </a:r>
            <a:r>
              <a:rPr lang="en-GB" sz="1800" b="1" dirty="0" smtClean="0"/>
              <a:t>sources</a:t>
            </a:r>
            <a:r>
              <a:rPr lang="en-GB" sz="1800" dirty="0" smtClean="0"/>
              <a:t> if they are external to the system and provide data to the system, and </a:t>
            </a:r>
            <a:r>
              <a:rPr lang="en-GB" sz="1800" b="1" dirty="0" smtClean="0"/>
              <a:t>sinks</a:t>
            </a:r>
            <a:r>
              <a:rPr lang="en-GB" sz="1800" dirty="0" smtClean="0"/>
              <a:t> if they are external to the system and receive information from the system</a:t>
            </a:r>
          </a:p>
        </p:txBody>
      </p:sp>
    </p:spTree>
    <p:extLst>
      <p:ext uri="{BB962C8B-B14F-4D97-AF65-F5344CB8AC3E}">
        <p14:creationId xmlns:p14="http://schemas.microsoft.com/office/powerpoint/2010/main" val="10470862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020" y="1772816"/>
            <a:ext cx="8698468" cy="4608512"/>
          </a:xfrm>
        </p:spPr>
        <p:txBody>
          <a:bodyPr>
            <a:noAutofit/>
          </a:bodyPr>
          <a:lstStyle/>
          <a:p>
            <a:pPr marL="0" indent="0">
              <a:buNone/>
            </a:pPr>
            <a:r>
              <a:rPr lang="en-GB" sz="2400" dirty="0">
                <a:latin typeface="Calibri" pitchFamily="34" charset="0"/>
                <a:cs typeface="Calibri" pitchFamily="34" charset="0"/>
              </a:rPr>
              <a:t>The DFD may be used for any level of data abstraction. </a:t>
            </a:r>
            <a:endParaRPr lang="en-GB" sz="2400" dirty="0" smtClean="0">
              <a:latin typeface="Calibri" pitchFamily="34" charset="0"/>
              <a:cs typeface="Calibri" pitchFamily="34" charset="0"/>
            </a:endParaRPr>
          </a:p>
          <a:p>
            <a:pPr marL="0" indent="0">
              <a:buNone/>
            </a:pPr>
            <a:r>
              <a:rPr lang="en-GB" sz="2400" dirty="0" smtClean="0">
                <a:latin typeface="Calibri" pitchFamily="34" charset="0"/>
                <a:cs typeface="Calibri" pitchFamily="34" charset="0"/>
              </a:rPr>
              <a:t>DFD </a:t>
            </a:r>
            <a:r>
              <a:rPr lang="en-GB" sz="2400" dirty="0">
                <a:latin typeface="Calibri" pitchFamily="34" charset="0"/>
                <a:cs typeface="Calibri" pitchFamily="34" charset="0"/>
              </a:rPr>
              <a:t>can be partitioned into levels. Each </a:t>
            </a:r>
            <a:r>
              <a:rPr lang="en-GB" sz="2400" b="1" u="sng" dirty="0">
                <a:latin typeface="Calibri" pitchFamily="34" charset="0"/>
                <a:cs typeface="Calibri" pitchFamily="34" charset="0"/>
              </a:rPr>
              <a:t>level</a:t>
            </a:r>
            <a:r>
              <a:rPr lang="en-GB" sz="2400" dirty="0">
                <a:latin typeface="Calibri" pitchFamily="34" charset="0"/>
                <a:cs typeface="Calibri" pitchFamily="34" charset="0"/>
              </a:rPr>
              <a:t> has </a:t>
            </a:r>
            <a:r>
              <a:rPr lang="en-GB" sz="2400" b="1" i="1" dirty="0">
                <a:latin typeface="Calibri" pitchFamily="34" charset="0"/>
                <a:cs typeface="Calibri" pitchFamily="34" charset="0"/>
              </a:rPr>
              <a:t>more information flow and data functional details</a:t>
            </a:r>
            <a:r>
              <a:rPr lang="en-GB" sz="2400" dirty="0">
                <a:latin typeface="Calibri" pitchFamily="34" charset="0"/>
                <a:cs typeface="Calibri" pitchFamily="34" charset="0"/>
              </a:rPr>
              <a:t> than the </a:t>
            </a:r>
            <a:r>
              <a:rPr lang="en-GB" sz="2400" b="1" dirty="0">
                <a:latin typeface="Calibri" pitchFamily="34" charset="0"/>
                <a:cs typeface="Calibri" pitchFamily="34" charset="0"/>
              </a:rPr>
              <a:t>previous </a:t>
            </a:r>
            <a:r>
              <a:rPr lang="en-GB" sz="2400" b="1" dirty="0" smtClean="0">
                <a:latin typeface="Calibri" pitchFamily="34" charset="0"/>
                <a:cs typeface="Calibri" pitchFamily="34" charset="0"/>
              </a:rPr>
              <a:t>level</a:t>
            </a:r>
            <a:r>
              <a:rPr lang="en-GB" sz="2400" dirty="0" smtClean="0">
                <a:latin typeface="Calibri" pitchFamily="34" charset="0"/>
                <a:cs typeface="Calibri" pitchFamily="34" charset="0"/>
              </a:rPr>
              <a:t>.</a:t>
            </a:r>
          </a:p>
          <a:p>
            <a:pPr marL="0" indent="0">
              <a:buNone/>
            </a:pPr>
            <a:r>
              <a:rPr lang="en-GB" sz="2400" dirty="0" smtClean="0">
                <a:latin typeface="Calibri" pitchFamily="34" charset="0"/>
                <a:cs typeface="Calibri" pitchFamily="34" charset="0"/>
              </a:rPr>
              <a:t>The highest level </a:t>
            </a:r>
            <a:r>
              <a:rPr lang="en-GB" sz="2400" dirty="0">
                <a:latin typeface="Calibri" pitchFamily="34" charset="0"/>
                <a:cs typeface="Calibri" pitchFamily="34" charset="0"/>
              </a:rPr>
              <a:t>is </a:t>
            </a:r>
            <a:r>
              <a:rPr lang="en-GB" sz="2400" dirty="0" smtClean="0">
                <a:latin typeface="Calibri" pitchFamily="34" charset="0"/>
                <a:cs typeface="Calibri" pitchFamily="34" charset="0"/>
              </a:rPr>
              <a:t>the </a:t>
            </a:r>
            <a:r>
              <a:rPr lang="en-GB" sz="2400" b="1" dirty="0" smtClean="0">
                <a:latin typeface="Calibri" pitchFamily="34" charset="0"/>
                <a:cs typeface="Calibri" pitchFamily="34" charset="0"/>
              </a:rPr>
              <a:t>Context Diagram</a:t>
            </a:r>
            <a:r>
              <a:rPr lang="en-GB" sz="2400" dirty="0" smtClean="0">
                <a:latin typeface="Calibri" pitchFamily="34" charset="0"/>
                <a:cs typeface="Calibri" pitchFamily="34" charset="0"/>
              </a:rPr>
              <a:t>, here are some </a:t>
            </a:r>
            <a:r>
              <a:rPr lang="en-GB" sz="2400" dirty="0">
                <a:latin typeface="Calibri" pitchFamily="34" charset="0"/>
                <a:cs typeface="Calibri" pitchFamily="34" charset="0"/>
              </a:rPr>
              <a:t>important </a:t>
            </a:r>
            <a:r>
              <a:rPr lang="en-GB" sz="2400" dirty="0" smtClean="0">
                <a:latin typeface="Calibri" pitchFamily="34" charset="0"/>
                <a:cs typeface="Calibri" pitchFamily="34" charset="0"/>
              </a:rPr>
              <a:t>points:</a:t>
            </a:r>
            <a:endParaRPr lang="en-GB" sz="2400" dirty="0">
              <a:latin typeface="Calibri" pitchFamily="34" charset="0"/>
              <a:cs typeface="Calibri" pitchFamily="34" charset="0"/>
            </a:endParaRPr>
          </a:p>
          <a:p>
            <a:pPr lvl="0"/>
            <a:r>
              <a:rPr lang="en-GB" sz="2400" dirty="0">
                <a:latin typeface="Calibri" pitchFamily="34" charset="0"/>
                <a:cs typeface="Calibri" pitchFamily="34" charset="0"/>
              </a:rPr>
              <a:t>1 bubble (</a:t>
            </a:r>
            <a:r>
              <a:rPr lang="en-GB" sz="2400" b="1" i="1" dirty="0">
                <a:latin typeface="Calibri" pitchFamily="34" charset="0"/>
                <a:cs typeface="Calibri" pitchFamily="34" charset="0"/>
              </a:rPr>
              <a:t>process</a:t>
            </a:r>
            <a:r>
              <a:rPr lang="en-GB" sz="2400" b="1" dirty="0">
                <a:latin typeface="Calibri" pitchFamily="34" charset="0"/>
                <a:cs typeface="Calibri" pitchFamily="34" charset="0"/>
              </a:rPr>
              <a:t>) represents </a:t>
            </a:r>
            <a:r>
              <a:rPr lang="en-GB" sz="2400" b="1" dirty="0" smtClean="0">
                <a:latin typeface="Calibri" pitchFamily="34" charset="0"/>
                <a:cs typeface="Calibri" pitchFamily="34" charset="0"/>
              </a:rPr>
              <a:t/>
            </a:r>
            <a:br>
              <a:rPr lang="en-GB" sz="2400" b="1" dirty="0" smtClean="0">
                <a:latin typeface="Calibri" pitchFamily="34" charset="0"/>
                <a:cs typeface="Calibri" pitchFamily="34" charset="0"/>
              </a:rPr>
            </a:br>
            <a:r>
              <a:rPr lang="en-GB" sz="2400" b="1" dirty="0" smtClean="0">
                <a:latin typeface="Calibri" pitchFamily="34" charset="0"/>
                <a:cs typeface="Calibri" pitchFamily="34" charset="0"/>
              </a:rPr>
              <a:t>the </a:t>
            </a:r>
            <a:r>
              <a:rPr lang="en-GB" sz="2400" b="1" dirty="0">
                <a:latin typeface="Calibri" pitchFamily="34" charset="0"/>
                <a:cs typeface="Calibri" pitchFamily="34" charset="0"/>
              </a:rPr>
              <a:t>entire </a:t>
            </a:r>
            <a:r>
              <a:rPr lang="en-GB" sz="2400" b="1" dirty="0" smtClean="0">
                <a:latin typeface="Calibri" pitchFamily="34" charset="0"/>
                <a:cs typeface="Calibri" pitchFamily="34" charset="0"/>
              </a:rPr>
              <a:t>system</a:t>
            </a:r>
            <a:endParaRPr lang="en-GB" sz="2400" b="1" dirty="0">
              <a:latin typeface="Calibri" pitchFamily="34" charset="0"/>
              <a:cs typeface="Calibri" pitchFamily="34" charset="0"/>
            </a:endParaRPr>
          </a:p>
          <a:p>
            <a:pPr lvl="0"/>
            <a:r>
              <a:rPr lang="en-GB" sz="2400" b="1" i="1" dirty="0">
                <a:latin typeface="Calibri" pitchFamily="34" charset="0"/>
                <a:cs typeface="Calibri" pitchFamily="34" charset="0"/>
              </a:rPr>
              <a:t>Data arrows </a:t>
            </a:r>
            <a:r>
              <a:rPr lang="en-GB" sz="2400" dirty="0">
                <a:latin typeface="Calibri" pitchFamily="34" charset="0"/>
                <a:cs typeface="Calibri" pitchFamily="34" charset="0"/>
              </a:rPr>
              <a:t>show </a:t>
            </a:r>
            <a:r>
              <a:rPr lang="en-GB" sz="2400" b="1" dirty="0">
                <a:latin typeface="Calibri" pitchFamily="34" charset="0"/>
                <a:cs typeface="Calibri" pitchFamily="34" charset="0"/>
              </a:rPr>
              <a:t>input and </a:t>
            </a:r>
            <a:r>
              <a:rPr lang="en-GB" sz="2400" b="1" dirty="0" smtClean="0">
                <a:latin typeface="Calibri" pitchFamily="34" charset="0"/>
                <a:cs typeface="Calibri" pitchFamily="34" charset="0"/>
              </a:rPr>
              <a:t/>
            </a:r>
            <a:br>
              <a:rPr lang="en-GB" sz="2400" b="1" dirty="0" smtClean="0">
                <a:latin typeface="Calibri" pitchFamily="34" charset="0"/>
                <a:cs typeface="Calibri" pitchFamily="34" charset="0"/>
              </a:rPr>
            </a:br>
            <a:r>
              <a:rPr lang="en-GB" sz="2400" b="1" dirty="0" smtClean="0">
                <a:latin typeface="Calibri" pitchFamily="34" charset="0"/>
                <a:cs typeface="Calibri" pitchFamily="34" charset="0"/>
              </a:rPr>
              <a:t>output</a:t>
            </a:r>
            <a:endParaRPr lang="en-GB" sz="2400" b="1" dirty="0">
              <a:latin typeface="Calibri" pitchFamily="34" charset="0"/>
              <a:cs typeface="Calibri" pitchFamily="34" charset="0"/>
            </a:endParaRPr>
          </a:p>
          <a:p>
            <a:pPr lvl="0"/>
            <a:r>
              <a:rPr lang="en-GB" sz="2400" b="1" i="1" dirty="0">
                <a:latin typeface="Calibri" pitchFamily="34" charset="0"/>
                <a:cs typeface="Calibri" pitchFamily="34" charset="0"/>
              </a:rPr>
              <a:t>Data Stores </a:t>
            </a:r>
            <a:r>
              <a:rPr lang="en-GB" sz="2400" dirty="0" smtClean="0">
                <a:latin typeface="Calibri" pitchFamily="34" charset="0"/>
                <a:cs typeface="Calibri" pitchFamily="34" charset="0"/>
              </a:rPr>
              <a:t>are </a:t>
            </a:r>
            <a:r>
              <a:rPr lang="en-GB" sz="2400" b="1" dirty="0" smtClean="0">
                <a:latin typeface="Calibri" pitchFamily="34" charset="0"/>
                <a:cs typeface="Calibri" pitchFamily="34" charset="0"/>
              </a:rPr>
              <a:t>NOT</a:t>
            </a:r>
            <a:r>
              <a:rPr lang="en-GB" sz="2400" dirty="0" smtClean="0">
                <a:latin typeface="Calibri" pitchFamily="34" charset="0"/>
                <a:cs typeface="Calibri" pitchFamily="34" charset="0"/>
              </a:rPr>
              <a:t> shown </a:t>
            </a:r>
            <a:br>
              <a:rPr lang="en-GB" sz="2400" dirty="0" smtClean="0">
                <a:latin typeface="Calibri" pitchFamily="34" charset="0"/>
                <a:cs typeface="Calibri" pitchFamily="34" charset="0"/>
              </a:rPr>
            </a:br>
            <a:r>
              <a:rPr lang="en-GB" sz="2400" dirty="0" smtClean="0">
                <a:latin typeface="Calibri" pitchFamily="34" charset="0"/>
                <a:cs typeface="Calibri" pitchFamily="34" charset="0"/>
                <a:sym typeface="Wingdings" pitchFamily="2" charset="2"/>
              </a:rPr>
              <a:t> </a:t>
            </a:r>
            <a:r>
              <a:rPr lang="en-GB" sz="2400" dirty="0" smtClean="0">
                <a:latin typeface="Calibri" pitchFamily="34" charset="0"/>
                <a:cs typeface="Calibri" pitchFamily="34" charset="0"/>
              </a:rPr>
              <a:t>They </a:t>
            </a:r>
            <a:r>
              <a:rPr lang="en-GB" sz="2400" dirty="0">
                <a:latin typeface="Calibri" pitchFamily="34" charset="0"/>
                <a:cs typeface="Calibri" pitchFamily="34" charset="0"/>
              </a:rPr>
              <a:t>are within the </a:t>
            </a:r>
            <a:r>
              <a:rPr lang="en-GB" sz="2400" dirty="0" smtClean="0">
                <a:latin typeface="Calibri" pitchFamily="34" charset="0"/>
                <a:cs typeface="Calibri" pitchFamily="34" charset="0"/>
              </a:rPr>
              <a:t>system</a:t>
            </a:r>
            <a:endParaRPr lang="en-GB" sz="2400" dirty="0">
              <a:latin typeface="Calibri" pitchFamily="34" charset="0"/>
              <a:cs typeface="Calibri" pitchFamily="34" charset="0"/>
            </a:endParaRPr>
          </a:p>
        </p:txBody>
      </p:sp>
      <p:sp>
        <p:nvSpPr>
          <p:cNvPr id="3" name="Title 2"/>
          <p:cNvSpPr>
            <a:spLocks noGrp="1"/>
          </p:cNvSpPr>
          <p:nvPr>
            <p:ph type="title"/>
          </p:nvPr>
        </p:nvSpPr>
        <p:spPr>
          <a:xfrm>
            <a:off x="467544" y="771544"/>
            <a:ext cx="8280920" cy="857256"/>
          </a:xfrm>
        </p:spPr>
        <p:txBody>
          <a:bodyPr>
            <a:noAutofit/>
          </a:bodyPr>
          <a:lstStyle/>
          <a:p>
            <a:r>
              <a:rPr lang="en-GB" sz="4000" dirty="0" smtClean="0"/>
              <a:t> Data Flow Diagram - Context Diagram Level</a:t>
            </a:r>
            <a:endParaRPr lang="en-GB" sz="4000" dirty="0"/>
          </a:p>
        </p:txBody>
      </p:sp>
      <p:pic>
        <p:nvPicPr>
          <p:cNvPr id="10" name="Picture 9" descr="http://members.tripod.com/~myyee/cs457/dfdcontextlevel.gif"/>
          <p:cNvPicPr/>
          <p:nvPr/>
        </p:nvPicPr>
        <p:blipFill rotWithShape="1">
          <a:blip r:embed="rId3" cstate="print"/>
          <a:srcRect t="8811" r="27586" b="20307"/>
          <a:stretch/>
        </p:blipFill>
        <p:spPr bwMode="auto">
          <a:xfrm>
            <a:off x="5097016" y="3610303"/>
            <a:ext cx="3867472" cy="2843033"/>
          </a:xfrm>
          <a:prstGeom prst="rect">
            <a:avLst/>
          </a:prstGeom>
          <a:noFill/>
          <a:ln w="9525">
            <a:noFill/>
            <a:miter lim="800000"/>
            <a:headEnd/>
            <a:tailEnd/>
          </a:ln>
        </p:spPr>
      </p:pic>
    </p:spTree>
    <p:extLst>
      <p:ext uri="{BB962C8B-B14F-4D97-AF65-F5344CB8AC3E}">
        <p14:creationId xmlns:p14="http://schemas.microsoft.com/office/powerpoint/2010/main" val="1096100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6020" y="1092066"/>
            <a:ext cx="8501122" cy="4929222"/>
          </a:xfrm>
        </p:spPr>
        <p:txBody>
          <a:bodyPr>
            <a:noAutofit/>
          </a:bodyPr>
          <a:lstStyle/>
          <a:p>
            <a:pPr marL="0" indent="0">
              <a:buNone/>
            </a:pPr>
            <a:r>
              <a:rPr lang="en-GB" sz="2400" dirty="0" smtClean="0">
                <a:latin typeface="Calibri" pitchFamily="34" charset="0"/>
                <a:cs typeface="Calibri" pitchFamily="34" charset="0"/>
              </a:rPr>
              <a:t>The next </a:t>
            </a:r>
            <a:r>
              <a:rPr lang="en-GB" sz="2400" dirty="0">
                <a:latin typeface="Calibri" pitchFamily="34" charset="0"/>
                <a:cs typeface="Calibri" pitchFamily="34" charset="0"/>
              </a:rPr>
              <a:t>Level is </a:t>
            </a:r>
            <a:r>
              <a:rPr lang="en-GB" sz="2400" dirty="0" smtClean="0">
                <a:latin typeface="Calibri" pitchFamily="34" charset="0"/>
                <a:cs typeface="Calibri" pitchFamily="34" charset="0"/>
              </a:rPr>
              <a:t>called </a:t>
            </a:r>
            <a:r>
              <a:rPr lang="en-GB" sz="2400" b="1" dirty="0" smtClean="0">
                <a:latin typeface="Calibri" pitchFamily="34" charset="0"/>
                <a:cs typeface="Calibri" pitchFamily="34" charset="0"/>
              </a:rPr>
              <a:t>Level </a:t>
            </a:r>
            <a:r>
              <a:rPr lang="en-GB" sz="2400" b="1" dirty="0">
                <a:latin typeface="Calibri" pitchFamily="34" charset="0"/>
                <a:cs typeface="Calibri" pitchFamily="34" charset="0"/>
              </a:rPr>
              <a:t>0 </a:t>
            </a:r>
            <a:r>
              <a:rPr lang="en-GB" sz="2400" b="1" dirty="0" smtClean="0">
                <a:latin typeface="Calibri" pitchFamily="34" charset="0"/>
                <a:cs typeface="Calibri" pitchFamily="34" charset="0"/>
              </a:rPr>
              <a:t>DFD</a:t>
            </a:r>
            <a:r>
              <a:rPr lang="en-GB" sz="2400" dirty="0" smtClean="0">
                <a:latin typeface="Calibri" pitchFamily="34" charset="0"/>
                <a:cs typeface="Calibri" pitchFamily="34" charset="0"/>
              </a:rPr>
              <a:t>, </a:t>
            </a:r>
            <a:r>
              <a:rPr lang="en-GB" sz="2400" dirty="0">
                <a:latin typeface="Calibri" pitchFamily="34" charset="0"/>
                <a:cs typeface="Calibri" pitchFamily="34" charset="0"/>
              </a:rPr>
              <a:t>here are some important points:</a:t>
            </a:r>
          </a:p>
          <a:p>
            <a:pPr lvl="0"/>
            <a:r>
              <a:rPr lang="en-GB" sz="2400" dirty="0" smtClean="0">
                <a:latin typeface="Calibri" pitchFamily="34" charset="0"/>
                <a:cs typeface="Calibri" pitchFamily="34" charset="0"/>
              </a:rPr>
              <a:t>must </a:t>
            </a:r>
            <a:r>
              <a:rPr lang="en-GB" sz="2400" b="1" i="1" dirty="0" smtClean="0">
                <a:latin typeface="Calibri" pitchFamily="34" charset="0"/>
                <a:cs typeface="Calibri" pitchFamily="34" charset="0"/>
              </a:rPr>
              <a:t>reflect</a:t>
            </a:r>
            <a:r>
              <a:rPr lang="en-GB" sz="2400" dirty="0" smtClean="0">
                <a:latin typeface="Calibri" pitchFamily="34" charset="0"/>
                <a:cs typeface="Calibri" pitchFamily="34" charset="0"/>
              </a:rPr>
              <a:t> the </a:t>
            </a:r>
            <a:r>
              <a:rPr lang="en-GB" sz="2400" b="1" i="1" dirty="0">
                <a:latin typeface="Calibri" pitchFamily="34" charset="0"/>
                <a:cs typeface="Calibri" pitchFamily="34" charset="0"/>
              </a:rPr>
              <a:t>context </a:t>
            </a:r>
            <a:r>
              <a:rPr lang="en-GB" sz="2400" b="1" i="1" dirty="0" smtClean="0">
                <a:latin typeface="Calibri" pitchFamily="34" charset="0"/>
                <a:cs typeface="Calibri" pitchFamily="34" charset="0"/>
              </a:rPr>
              <a:t>diagram </a:t>
            </a:r>
            <a:r>
              <a:rPr lang="en-GB" sz="2400" dirty="0" smtClean="0">
                <a:latin typeface="Calibri" pitchFamily="34" charset="0"/>
                <a:cs typeface="Calibri" pitchFamily="34" charset="0"/>
              </a:rPr>
              <a:t>(</a:t>
            </a:r>
            <a:r>
              <a:rPr lang="en-GB" sz="2400" b="1" dirty="0" smtClean="0">
                <a:latin typeface="Calibri" pitchFamily="34" charset="0"/>
                <a:cs typeface="Calibri" pitchFamily="34" charset="0"/>
              </a:rPr>
              <a:t>detailed</a:t>
            </a:r>
            <a:r>
              <a:rPr lang="en-GB" sz="2400" dirty="0" smtClean="0">
                <a:latin typeface="Calibri" pitchFamily="34" charset="0"/>
                <a:cs typeface="Calibri" pitchFamily="34" charset="0"/>
              </a:rPr>
              <a:t>)</a:t>
            </a:r>
            <a:endParaRPr lang="en-GB" sz="2400" dirty="0">
              <a:latin typeface="Calibri" pitchFamily="34" charset="0"/>
              <a:cs typeface="Calibri" pitchFamily="34" charset="0"/>
            </a:endParaRPr>
          </a:p>
          <a:p>
            <a:pPr lvl="0"/>
            <a:r>
              <a:rPr lang="en-GB" sz="2400" b="1" i="1" dirty="0">
                <a:latin typeface="Calibri" pitchFamily="34" charset="0"/>
                <a:cs typeface="Calibri" pitchFamily="34" charset="0"/>
              </a:rPr>
              <a:t>Input</a:t>
            </a:r>
            <a:r>
              <a:rPr lang="en-GB" sz="2400" dirty="0">
                <a:latin typeface="Calibri" pitchFamily="34" charset="0"/>
                <a:cs typeface="Calibri" pitchFamily="34" charset="0"/>
              </a:rPr>
              <a:t> going into a process </a:t>
            </a:r>
            <a:endParaRPr lang="en-GB" sz="2400" dirty="0" smtClean="0">
              <a:latin typeface="Calibri" pitchFamily="34" charset="0"/>
              <a:cs typeface="Calibri" pitchFamily="34" charset="0"/>
            </a:endParaRPr>
          </a:p>
          <a:p>
            <a:pPr lvl="0"/>
            <a:r>
              <a:rPr lang="en-GB" sz="2400" b="1" i="1" dirty="0" smtClean="0">
                <a:latin typeface="Calibri" pitchFamily="34" charset="0"/>
                <a:cs typeface="Calibri" pitchFamily="34" charset="0"/>
              </a:rPr>
              <a:t>Outputs </a:t>
            </a:r>
            <a:r>
              <a:rPr lang="en-GB" sz="2400" dirty="0">
                <a:latin typeface="Calibri" pitchFamily="34" charset="0"/>
                <a:cs typeface="Calibri" pitchFamily="34" charset="0"/>
              </a:rPr>
              <a:t>leaving the </a:t>
            </a:r>
            <a:r>
              <a:rPr lang="en-GB" sz="2400" dirty="0" smtClean="0">
                <a:latin typeface="Calibri" pitchFamily="34" charset="0"/>
                <a:cs typeface="Calibri" pitchFamily="34" charset="0"/>
              </a:rPr>
              <a:t>process</a:t>
            </a:r>
            <a:endParaRPr lang="en-GB" sz="2400" dirty="0">
              <a:latin typeface="Calibri" pitchFamily="34" charset="0"/>
              <a:cs typeface="Calibri" pitchFamily="34" charset="0"/>
            </a:endParaRPr>
          </a:p>
          <a:p>
            <a:pPr lvl="0"/>
            <a:r>
              <a:rPr lang="en-GB" sz="2400" b="1" i="1" dirty="0">
                <a:latin typeface="Calibri" pitchFamily="34" charset="0"/>
                <a:cs typeface="Calibri" pitchFamily="34" charset="0"/>
              </a:rPr>
              <a:t>Data stores </a:t>
            </a:r>
            <a:r>
              <a:rPr lang="en-GB" sz="2400" dirty="0">
                <a:latin typeface="Calibri" pitchFamily="34" charset="0"/>
                <a:cs typeface="Calibri" pitchFamily="34" charset="0"/>
              </a:rPr>
              <a:t>are first </a:t>
            </a:r>
            <a:r>
              <a:rPr lang="en-GB" sz="2400" b="1" dirty="0">
                <a:latin typeface="Calibri" pitchFamily="34" charset="0"/>
                <a:cs typeface="Calibri" pitchFamily="34" charset="0"/>
              </a:rPr>
              <a:t>shown at this </a:t>
            </a:r>
            <a:r>
              <a:rPr lang="en-GB" sz="2400" b="1" dirty="0" smtClean="0">
                <a:latin typeface="Calibri" pitchFamily="34" charset="0"/>
                <a:cs typeface="Calibri" pitchFamily="34" charset="0"/>
              </a:rPr>
              <a:t>level</a:t>
            </a:r>
            <a:endParaRPr lang="en-GB" sz="2400" b="1" dirty="0">
              <a:latin typeface="Calibri" pitchFamily="34" charset="0"/>
              <a:cs typeface="Calibri" pitchFamily="34" charset="0"/>
            </a:endParaRPr>
          </a:p>
        </p:txBody>
      </p:sp>
      <p:sp>
        <p:nvSpPr>
          <p:cNvPr id="3" name="Title 2"/>
          <p:cNvSpPr>
            <a:spLocks noGrp="1"/>
          </p:cNvSpPr>
          <p:nvPr>
            <p:ph type="title"/>
          </p:nvPr>
        </p:nvSpPr>
        <p:spPr>
          <a:xfrm>
            <a:off x="0" y="116632"/>
            <a:ext cx="9108504" cy="857256"/>
          </a:xfrm>
        </p:spPr>
        <p:txBody>
          <a:bodyPr>
            <a:noAutofit/>
          </a:bodyPr>
          <a:lstStyle/>
          <a:p>
            <a:r>
              <a:rPr lang="en-GB" sz="4000" dirty="0" smtClean="0"/>
              <a:t> Data Flow Diagram - Level 0 DFD</a:t>
            </a:r>
            <a:endParaRPr lang="en-GB" sz="4000" dirty="0"/>
          </a:p>
        </p:txBody>
      </p:sp>
      <p:pic>
        <p:nvPicPr>
          <p:cNvPr id="8" name="Picture 7" descr="http://members.tripod.com/~myyee/cs457/dfdlevel0.gif"/>
          <p:cNvPicPr/>
          <p:nvPr/>
        </p:nvPicPr>
        <p:blipFill>
          <a:blip r:embed="rId3" cstate="print"/>
          <a:srcRect/>
          <a:stretch>
            <a:fillRect/>
          </a:stretch>
        </p:blipFill>
        <p:spPr bwMode="auto">
          <a:xfrm>
            <a:off x="4476510" y="3512418"/>
            <a:ext cx="4464496" cy="3024336"/>
          </a:xfrm>
          <a:prstGeom prst="rect">
            <a:avLst/>
          </a:prstGeom>
          <a:noFill/>
          <a:ln w="9525">
            <a:noFill/>
            <a:miter lim="800000"/>
            <a:headEnd/>
            <a:tailEnd/>
          </a:ln>
        </p:spPr>
      </p:pic>
    </p:spTree>
    <p:extLst>
      <p:ext uri="{BB962C8B-B14F-4D97-AF65-F5344CB8AC3E}">
        <p14:creationId xmlns:p14="http://schemas.microsoft.com/office/powerpoint/2010/main" val="379692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9350" y="1092066"/>
            <a:ext cx="8501122" cy="4929222"/>
          </a:xfrm>
        </p:spPr>
        <p:txBody>
          <a:bodyPr>
            <a:noAutofit/>
          </a:bodyPr>
          <a:lstStyle/>
          <a:p>
            <a:pPr marL="0" indent="0">
              <a:buNone/>
            </a:pPr>
            <a:r>
              <a:rPr lang="en-GB" sz="2400" dirty="0" smtClean="0">
                <a:latin typeface="Calibri" pitchFamily="34" charset="0"/>
                <a:cs typeface="Calibri" pitchFamily="34" charset="0"/>
              </a:rPr>
              <a:t>The next </a:t>
            </a:r>
            <a:r>
              <a:rPr lang="en-GB" sz="2400" dirty="0">
                <a:latin typeface="Calibri" pitchFamily="34" charset="0"/>
                <a:cs typeface="Calibri" pitchFamily="34" charset="0"/>
              </a:rPr>
              <a:t>Level is </a:t>
            </a:r>
            <a:r>
              <a:rPr lang="en-GB" sz="2400" dirty="0" smtClean="0">
                <a:latin typeface="Calibri" pitchFamily="34" charset="0"/>
                <a:cs typeface="Calibri" pitchFamily="34" charset="0"/>
              </a:rPr>
              <a:t>called </a:t>
            </a:r>
            <a:r>
              <a:rPr lang="en-GB" sz="2400" b="1" dirty="0" smtClean="0">
                <a:latin typeface="Calibri" pitchFamily="34" charset="0"/>
                <a:cs typeface="Calibri" pitchFamily="34" charset="0"/>
              </a:rPr>
              <a:t>Level </a:t>
            </a:r>
            <a:r>
              <a:rPr lang="en-GB" sz="2400" b="1" dirty="0">
                <a:latin typeface="Calibri" pitchFamily="34" charset="0"/>
                <a:cs typeface="Calibri" pitchFamily="34" charset="0"/>
              </a:rPr>
              <a:t>1</a:t>
            </a:r>
            <a:r>
              <a:rPr lang="en-GB" sz="2400" b="1" dirty="0" smtClean="0">
                <a:latin typeface="Calibri" pitchFamily="34" charset="0"/>
                <a:cs typeface="Calibri" pitchFamily="34" charset="0"/>
              </a:rPr>
              <a:t> DFD</a:t>
            </a:r>
            <a:r>
              <a:rPr lang="en-GB" sz="2400" dirty="0" smtClean="0">
                <a:latin typeface="Calibri" pitchFamily="34" charset="0"/>
                <a:cs typeface="Calibri" pitchFamily="34" charset="0"/>
              </a:rPr>
              <a:t>, </a:t>
            </a:r>
            <a:r>
              <a:rPr lang="en-GB" sz="2400" dirty="0">
                <a:latin typeface="Calibri" pitchFamily="34" charset="0"/>
                <a:cs typeface="Calibri" pitchFamily="34" charset="0"/>
              </a:rPr>
              <a:t>here are some important points:</a:t>
            </a:r>
          </a:p>
          <a:p>
            <a:pPr lvl="0"/>
            <a:r>
              <a:rPr lang="en-GB" sz="2400" dirty="0" smtClean="0">
                <a:latin typeface="Calibri" pitchFamily="34" charset="0"/>
                <a:cs typeface="Calibri" pitchFamily="34" charset="0"/>
              </a:rPr>
              <a:t>must </a:t>
            </a:r>
            <a:r>
              <a:rPr lang="en-GB" sz="2400" b="1" i="1" dirty="0" smtClean="0">
                <a:latin typeface="Calibri" pitchFamily="34" charset="0"/>
                <a:cs typeface="Calibri" pitchFamily="34" charset="0"/>
              </a:rPr>
              <a:t>reflect</a:t>
            </a:r>
            <a:r>
              <a:rPr lang="en-GB" sz="2400" dirty="0" smtClean="0">
                <a:latin typeface="Calibri" pitchFamily="34" charset="0"/>
                <a:cs typeface="Calibri" pitchFamily="34" charset="0"/>
              </a:rPr>
              <a:t> the </a:t>
            </a:r>
            <a:r>
              <a:rPr lang="en-GB" sz="2400" b="1" i="1" dirty="0" smtClean="0">
                <a:latin typeface="Calibri" pitchFamily="34" charset="0"/>
                <a:cs typeface="Calibri" pitchFamily="34" charset="0"/>
              </a:rPr>
              <a:t>Level 1 DFD </a:t>
            </a:r>
            <a:r>
              <a:rPr lang="en-GB" sz="2400" dirty="0" smtClean="0">
                <a:latin typeface="Calibri" pitchFamily="34" charset="0"/>
                <a:cs typeface="Calibri" pitchFamily="34" charset="0"/>
              </a:rPr>
              <a:t>(in more </a:t>
            </a:r>
            <a:r>
              <a:rPr lang="en-GB" sz="2400" b="1" dirty="0" smtClean="0">
                <a:latin typeface="Calibri" pitchFamily="34" charset="0"/>
                <a:cs typeface="Calibri" pitchFamily="34" charset="0"/>
              </a:rPr>
              <a:t>detail</a:t>
            </a:r>
            <a:r>
              <a:rPr lang="en-GB" sz="2400" dirty="0" smtClean="0">
                <a:latin typeface="Calibri" pitchFamily="34" charset="0"/>
                <a:cs typeface="Calibri" pitchFamily="34" charset="0"/>
              </a:rPr>
              <a:t>)</a:t>
            </a:r>
          </a:p>
          <a:p>
            <a:pPr lvl="0"/>
            <a:r>
              <a:rPr lang="en-GB" sz="2400" dirty="0" smtClean="0">
                <a:latin typeface="Calibri" pitchFamily="34" charset="0"/>
                <a:cs typeface="Calibri" pitchFamily="34" charset="0"/>
              </a:rPr>
              <a:t>Focus on a specific process within the system</a:t>
            </a:r>
          </a:p>
        </p:txBody>
      </p:sp>
      <p:sp>
        <p:nvSpPr>
          <p:cNvPr id="3" name="Title 2"/>
          <p:cNvSpPr>
            <a:spLocks noGrp="1"/>
          </p:cNvSpPr>
          <p:nvPr>
            <p:ph type="title"/>
          </p:nvPr>
        </p:nvSpPr>
        <p:spPr>
          <a:xfrm>
            <a:off x="0" y="116632"/>
            <a:ext cx="9108504" cy="857256"/>
          </a:xfrm>
        </p:spPr>
        <p:txBody>
          <a:bodyPr>
            <a:noAutofit/>
          </a:bodyPr>
          <a:lstStyle/>
          <a:p>
            <a:r>
              <a:rPr lang="en-GB" sz="4000" dirty="0" smtClean="0"/>
              <a:t> Data Flow Diagram - Level 1 DFD</a:t>
            </a:r>
            <a:endParaRPr lang="en-GB" sz="4000" dirty="0"/>
          </a:p>
        </p:txBody>
      </p:sp>
      <p:pic>
        <p:nvPicPr>
          <p:cNvPr id="7" name="Picture 6" descr="http://members.tripod.com/~myyee/cs457/dfdlevel1.gif"/>
          <p:cNvPicPr/>
          <p:nvPr/>
        </p:nvPicPr>
        <p:blipFill rotWithShape="1">
          <a:blip r:embed="rId3" cstate="print"/>
          <a:srcRect r="13219" b="16088"/>
          <a:stretch/>
        </p:blipFill>
        <p:spPr bwMode="auto">
          <a:xfrm>
            <a:off x="4541322" y="2808312"/>
            <a:ext cx="4392488" cy="3429000"/>
          </a:xfrm>
          <a:prstGeom prst="rect">
            <a:avLst/>
          </a:prstGeom>
          <a:noFill/>
          <a:ln w="9525">
            <a:noFill/>
            <a:miter lim="800000"/>
            <a:headEnd/>
            <a:tailEnd/>
          </a:ln>
        </p:spPr>
      </p:pic>
    </p:spTree>
    <p:extLst>
      <p:ext uri="{BB962C8B-B14F-4D97-AF65-F5344CB8AC3E}">
        <p14:creationId xmlns:p14="http://schemas.microsoft.com/office/powerpoint/2010/main" val="21380532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195480"/>
            <a:ext cx="9108504" cy="857256"/>
          </a:xfrm>
        </p:spPr>
        <p:txBody>
          <a:bodyPr>
            <a:noAutofit/>
          </a:bodyPr>
          <a:lstStyle/>
          <a:p>
            <a:r>
              <a:rPr lang="en-GB" sz="4000" dirty="0" smtClean="0"/>
              <a:t> Data Flow Diagram - Test</a:t>
            </a:r>
            <a:endParaRPr lang="en-GB" sz="4000" dirty="0"/>
          </a:p>
        </p:txBody>
      </p:sp>
      <p:pic>
        <p:nvPicPr>
          <p:cNvPr id="8" name="Picture 7" descr="Data Flow Diagram for Warehouse Administrate"/>
          <p:cNvPicPr/>
          <p:nvPr/>
        </p:nvPicPr>
        <p:blipFill>
          <a:blip r:embed="rId3" cstate="print"/>
          <a:srcRect/>
          <a:stretch>
            <a:fillRect/>
          </a:stretch>
        </p:blipFill>
        <p:spPr bwMode="auto">
          <a:xfrm>
            <a:off x="576064" y="1052736"/>
            <a:ext cx="8028384" cy="5328592"/>
          </a:xfrm>
          <a:prstGeom prst="rect">
            <a:avLst/>
          </a:prstGeom>
          <a:noFill/>
          <a:ln w="9525">
            <a:noFill/>
            <a:miter lim="800000"/>
            <a:headEnd/>
            <a:tailEnd/>
          </a:ln>
        </p:spPr>
      </p:pic>
      <p:sp>
        <p:nvSpPr>
          <p:cNvPr id="2" name="Content Placeholder 1"/>
          <p:cNvSpPr>
            <a:spLocks noGrp="1"/>
          </p:cNvSpPr>
          <p:nvPr>
            <p:ph idx="1"/>
          </p:nvPr>
        </p:nvSpPr>
        <p:spPr>
          <a:xfrm>
            <a:off x="4716016" y="1484784"/>
            <a:ext cx="4250561" cy="2376264"/>
          </a:xfrm>
        </p:spPr>
        <p:txBody>
          <a:bodyPr>
            <a:noAutofit/>
          </a:bodyPr>
          <a:lstStyle/>
          <a:p>
            <a:pPr marL="0" indent="0" algn="r">
              <a:buNone/>
            </a:pPr>
            <a:r>
              <a:rPr lang="en-GB" sz="2400" b="1" dirty="0"/>
              <a:t>What Level is this DFD representing the activities at?</a:t>
            </a:r>
            <a:endParaRPr lang="en-GB" sz="2400" b="1" dirty="0" smtClean="0"/>
          </a:p>
        </p:txBody>
      </p:sp>
    </p:spTree>
    <p:extLst>
      <p:ext uri="{BB962C8B-B14F-4D97-AF65-F5344CB8AC3E}">
        <p14:creationId xmlns:p14="http://schemas.microsoft.com/office/powerpoint/2010/main" val="2174824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spcAft>
                <a:spcPts val="300"/>
              </a:spcAft>
              <a:buNone/>
            </a:pPr>
            <a:r>
              <a:rPr lang="en-GB" sz="1600" b="1" dirty="0" smtClean="0">
                <a:latin typeface="Arial" pitchFamily="34" charset="0"/>
                <a:cs typeface="Arial" pitchFamily="34" charset="0"/>
              </a:rPr>
              <a:t>P1</a:t>
            </a:r>
            <a:r>
              <a:rPr lang="en-GB" sz="1600" dirty="0" smtClean="0">
                <a:latin typeface="Arial" pitchFamily="34" charset="0"/>
                <a:cs typeface="Arial" pitchFamily="34" charset="0"/>
              </a:rPr>
              <a:t> – Explain how organisations use Information</a:t>
            </a:r>
          </a:p>
          <a:p>
            <a:pPr marL="0" indent="0">
              <a:spcAft>
                <a:spcPts val="300"/>
              </a:spcAft>
              <a:buNone/>
            </a:pPr>
            <a:r>
              <a:rPr lang="en-GB" sz="1600" b="1" dirty="0" smtClean="0">
                <a:latin typeface="Arial" pitchFamily="34" charset="0"/>
                <a:cs typeface="Arial" pitchFamily="34" charset="0"/>
              </a:rPr>
              <a:t>P2</a:t>
            </a:r>
            <a:r>
              <a:rPr lang="en-GB" sz="1600" dirty="0" smtClean="0">
                <a:latin typeface="Arial" pitchFamily="34" charset="0"/>
                <a:cs typeface="Arial" pitchFamily="34" charset="0"/>
              </a:rPr>
              <a:t> – Discuss the Characteristics of Good Information</a:t>
            </a:r>
          </a:p>
          <a:p>
            <a:pPr marL="0" indent="0">
              <a:spcAft>
                <a:spcPts val="300"/>
              </a:spcAft>
              <a:buNone/>
            </a:pPr>
            <a:r>
              <a:rPr lang="en-GB" sz="1600" b="1" dirty="0" smtClean="0">
                <a:latin typeface="Arial" pitchFamily="34" charset="0"/>
                <a:cs typeface="Arial" pitchFamily="34" charset="0"/>
              </a:rPr>
              <a:t>M1</a:t>
            </a:r>
            <a:r>
              <a:rPr lang="en-GB" sz="1600" dirty="0" smtClean="0">
                <a:latin typeface="Arial" pitchFamily="34" charset="0"/>
                <a:cs typeface="Arial" pitchFamily="34" charset="0"/>
              </a:rPr>
              <a:t> </a:t>
            </a:r>
            <a:r>
              <a:rPr lang="en-GB" sz="1600" dirty="0">
                <a:latin typeface="Arial" pitchFamily="34" charset="0"/>
                <a:cs typeface="Arial" pitchFamily="34" charset="0"/>
              </a:rPr>
              <a:t>– Assess the improvements which can be made to an identified organisation’s Business Information </a:t>
            </a:r>
            <a:r>
              <a:rPr lang="en-GB" sz="1600" dirty="0" smtClean="0">
                <a:latin typeface="Arial" pitchFamily="34" charset="0"/>
                <a:cs typeface="Arial" pitchFamily="34" charset="0"/>
              </a:rPr>
              <a:t>Systems</a:t>
            </a:r>
          </a:p>
          <a:p>
            <a:pPr marL="0" indent="0">
              <a:spcAft>
                <a:spcPts val="300"/>
              </a:spcAft>
              <a:buNone/>
            </a:pPr>
            <a:endParaRPr lang="en-GB" sz="1000" dirty="0" smtClean="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P3</a:t>
            </a:r>
            <a:r>
              <a:rPr lang="en-GB" sz="1600" dirty="0" smtClean="0">
                <a:latin typeface="Arial" pitchFamily="34" charset="0"/>
                <a:cs typeface="Arial" pitchFamily="34" charset="0"/>
              </a:rPr>
              <a:t> - Explain the issues related to the use of information</a:t>
            </a:r>
          </a:p>
          <a:p>
            <a:pPr marL="0" indent="0">
              <a:spcAft>
                <a:spcPts val="300"/>
              </a:spcAft>
              <a:buNone/>
            </a:pPr>
            <a:r>
              <a:rPr lang="en-GB" sz="1600" b="1" dirty="0" smtClean="0">
                <a:latin typeface="Arial" pitchFamily="34" charset="0"/>
                <a:cs typeface="Arial" pitchFamily="34" charset="0"/>
              </a:rPr>
              <a:t>D1</a:t>
            </a:r>
            <a:r>
              <a:rPr lang="en-GB" sz="1600" dirty="0" smtClean="0">
                <a:latin typeface="Arial" pitchFamily="34" charset="0"/>
                <a:cs typeface="Arial" pitchFamily="34" charset="0"/>
              </a:rPr>
              <a:t> – Compare Legal, Ethical and Operational issues that may affect organisations.</a:t>
            </a:r>
          </a:p>
          <a:p>
            <a:pPr marL="0" indent="0">
              <a:spcAft>
                <a:spcPts val="300"/>
              </a:spcAft>
              <a:buNone/>
            </a:pPr>
            <a:endParaRPr lang="en-GB" sz="1050" dirty="0" smtClean="0">
              <a:latin typeface="Arial" pitchFamily="34" charset="0"/>
              <a:cs typeface="Arial" pitchFamily="34" charset="0"/>
            </a:endParaRPr>
          </a:p>
          <a:p>
            <a:pPr marL="0" indent="0">
              <a:spcAft>
                <a:spcPts val="300"/>
              </a:spcAft>
              <a:buNone/>
            </a:pPr>
            <a:r>
              <a:rPr lang="en-GB" sz="1600" b="1" dirty="0">
                <a:solidFill>
                  <a:srgbClr val="FF0000"/>
                </a:solidFill>
                <a:latin typeface="Arial" pitchFamily="34" charset="0"/>
                <a:cs typeface="Arial" pitchFamily="34" charset="0"/>
              </a:rPr>
              <a:t>P4</a:t>
            </a:r>
            <a:r>
              <a:rPr lang="en-GB" sz="1600" dirty="0">
                <a:solidFill>
                  <a:srgbClr val="FF0000"/>
                </a:solidFill>
                <a:latin typeface="Arial" pitchFamily="34" charset="0"/>
                <a:cs typeface="Arial" pitchFamily="34" charset="0"/>
              </a:rPr>
              <a:t> </a:t>
            </a:r>
            <a:r>
              <a:rPr lang="en-GB" sz="1600" dirty="0" smtClean="0">
                <a:solidFill>
                  <a:srgbClr val="FF0000"/>
                </a:solidFill>
                <a:latin typeface="Arial" pitchFamily="34" charset="0"/>
                <a:cs typeface="Arial" pitchFamily="34" charset="0"/>
              </a:rPr>
              <a:t>– Describe the features and functions of Information Systems</a:t>
            </a:r>
            <a:endParaRPr lang="en-GB" sz="1600" dirty="0">
              <a:solidFill>
                <a:srgbClr val="FF0000"/>
              </a:solidFill>
              <a:latin typeface="Arial" pitchFamily="34" charset="0"/>
              <a:cs typeface="Arial" pitchFamily="34" charset="0"/>
            </a:endParaRPr>
          </a:p>
          <a:p>
            <a:pPr marL="0" indent="0">
              <a:spcAft>
                <a:spcPts val="300"/>
              </a:spcAft>
              <a:buNone/>
            </a:pPr>
            <a:r>
              <a:rPr lang="en-GB" sz="1600" b="1" dirty="0">
                <a:solidFill>
                  <a:srgbClr val="FF0000"/>
                </a:solidFill>
                <a:latin typeface="Arial" pitchFamily="34" charset="0"/>
                <a:cs typeface="Arial" pitchFamily="34" charset="0"/>
              </a:rPr>
              <a:t>P5</a:t>
            </a:r>
            <a:r>
              <a:rPr lang="en-GB" sz="1600" dirty="0">
                <a:solidFill>
                  <a:srgbClr val="FF0000"/>
                </a:solidFill>
                <a:latin typeface="Arial" pitchFamily="34" charset="0"/>
                <a:cs typeface="Arial" pitchFamily="34" charset="0"/>
              </a:rPr>
              <a:t> </a:t>
            </a:r>
            <a:r>
              <a:rPr lang="en-GB" sz="1600" dirty="0" smtClean="0">
                <a:solidFill>
                  <a:srgbClr val="FF0000"/>
                </a:solidFill>
                <a:latin typeface="Arial" pitchFamily="34" charset="0"/>
                <a:cs typeface="Arial" pitchFamily="34" charset="0"/>
              </a:rPr>
              <a:t>– Identify the information systems used in a specified organisation</a:t>
            </a:r>
            <a:endParaRPr lang="en-GB" sz="1600" dirty="0">
              <a:solidFill>
                <a:srgbClr val="FF0000"/>
              </a:solidFill>
              <a:latin typeface="Arial" pitchFamily="34" charset="0"/>
              <a:cs typeface="Arial" pitchFamily="34" charset="0"/>
            </a:endParaRPr>
          </a:p>
          <a:p>
            <a:pPr marL="0" indent="0">
              <a:spcAft>
                <a:spcPts val="300"/>
              </a:spcAft>
              <a:buNone/>
            </a:pPr>
            <a:r>
              <a:rPr lang="en-GB" sz="1600" b="1" dirty="0" smtClean="0">
                <a:solidFill>
                  <a:srgbClr val="FF0000"/>
                </a:solidFill>
                <a:latin typeface="Arial" pitchFamily="34" charset="0"/>
                <a:cs typeface="Arial" pitchFamily="34" charset="0"/>
              </a:rPr>
              <a:t>M2</a:t>
            </a:r>
            <a:r>
              <a:rPr lang="en-GB" sz="1600" dirty="0" smtClean="0">
                <a:solidFill>
                  <a:srgbClr val="FF0000"/>
                </a:solidFill>
                <a:latin typeface="Arial" pitchFamily="34" charset="0"/>
                <a:cs typeface="Arial" pitchFamily="34" charset="0"/>
              </a:rPr>
              <a:t> – Illustrate the input and output if Information within a specified functional areas of an organisation</a:t>
            </a:r>
          </a:p>
          <a:p>
            <a:pPr marL="0" indent="0">
              <a:spcAft>
                <a:spcPts val="300"/>
              </a:spcAft>
              <a:buNone/>
            </a:pPr>
            <a:r>
              <a:rPr lang="en-GB" sz="1600" b="1" dirty="0" smtClean="0">
                <a:solidFill>
                  <a:srgbClr val="FF0000"/>
                </a:solidFill>
                <a:latin typeface="Arial" pitchFamily="34" charset="0"/>
                <a:cs typeface="Arial" pitchFamily="34" charset="0"/>
              </a:rPr>
              <a:t>D2 – </a:t>
            </a:r>
            <a:r>
              <a:rPr lang="en-GB" sz="1600" dirty="0" smtClean="0">
                <a:solidFill>
                  <a:srgbClr val="FF0000"/>
                </a:solidFill>
                <a:latin typeface="Arial" pitchFamily="34" charset="0"/>
                <a:cs typeface="Arial" pitchFamily="34" charset="0"/>
              </a:rPr>
              <a:t>Analyse the legal and ethical implications of the illustrated inputs and outputs. </a:t>
            </a:r>
            <a:endParaRPr lang="en-GB" sz="1600" dirty="0">
              <a:solidFill>
                <a:srgbClr val="FF0000"/>
              </a:solidFill>
              <a:latin typeface="Arial" pitchFamily="34" charset="0"/>
              <a:cs typeface="Arial" pitchFamily="34" charset="0"/>
            </a:endParaRPr>
          </a:p>
          <a:p>
            <a:pPr marL="0" indent="0">
              <a:spcAft>
                <a:spcPts val="300"/>
              </a:spcAft>
              <a:buNone/>
            </a:pPr>
            <a:endParaRPr lang="en-GB" sz="700" dirty="0" smtClean="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P6</a:t>
            </a:r>
            <a:r>
              <a:rPr lang="en-GB" sz="1600" dirty="0">
                <a:latin typeface="Arial" pitchFamily="34" charset="0"/>
                <a:cs typeface="Arial" pitchFamily="34" charset="0"/>
              </a:rPr>
              <a:t> </a:t>
            </a:r>
            <a:r>
              <a:rPr lang="en-GB" sz="1600" dirty="0" smtClean="0">
                <a:latin typeface="Arial" pitchFamily="34" charset="0"/>
                <a:cs typeface="Arial" pitchFamily="34" charset="0"/>
              </a:rPr>
              <a:t>– Select Information to support a business decision-making process</a:t>
            </a:r>
            <a:endParaRPr lang="en-GB" sz="1600" dirty="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P7 – </a:t>
            </a:r>
            <a:r>
              <a:rPr lang="en-GB" sz="1600" dirty="0" smtClean="0">
                <a:latin typeface="Arial" pitchFamily="34" charset="0"/>
                <a:cs typeface="Arial" pitchFamily="34" charset="0"/>
              </a:rPr>
              <a:t>Use IT tools to produce management information.</a:t>
            </a:r>
            <a:endParaRPr lang="en-GB" sz="1600" b="1" dirty="0" smtClean="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M3 –</a:t>
            </a:r>
            <a:r>
              <a:rPr lang="en-GB" sz="1600" dirty="0" smtClean="0">
                <a:latin typeface="Arial" pitchFamily="34" charset="0"/>
                <a:cs typeface="Arial" pitchFamily="34" charset="0"/>
              </a:rPr>
              <a:t> Explain the value of a management information system.</a:t>
            </a:r>
            <a:endParaRPr lang="en-GB" sz="1600" b="1" dirty="0" smtClean="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smtClean="0"/>
              <a:t>Assessment Criteria</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195480"/>
            <a:ext cx="9108504" cy="857256"/>
          </a:xfrm>
        </p:spPr>
        <p:txBody>
          <a:bodyPr>
            <a:noAutofit/>
          </a:bodyPr>
          <a:lstStyle/>
          <a:p>
            <a:r>
              <a:rPr lang="en-GB" sz="4000" dirty="0" smtClean="0"/>
              <a:t> Data Flow Diagram - Example</a:t>
            </a:r>
            <a:endParaRPr lang="en-GB" sz="4000" dirty="0"/>
          </a:p>
        </p:txBody>
      </p:sp>
      <p:sp>
        <p:nvSpPr>
          <p:cNvPr id="2" name="Content Placeholder 1"/>
          <p:cNvSpPr>
            <a:spLocks noGrp="1"/>
          </p:cNvSpPr>
          <p:nvPr>
            <p:ph idx="1"/>
          </p:nvPr>
        </p:nvSpPr>
        <p:spPr>
          <a:xfrm>
            <a:off x="236985" y="1196752"/>
            <a:ext cx="8727503" cy="2376264"/>
          </a:xfrm>
        </p:spPr>
        <p:txBody>
          <a:bodyPr>
            <a:noAutofit/>
          </a:bodyPr>
          <a:lstStyle/>
          <a:p>
            <a:pPr marL="0" indent="0" algn="ctr">
              <a:buNone/>
            </a:pPr>
            <a:r>
              <a:rPr lang="en-GB" sz="2400" b="1" dirty="0" smtClean="0"/>
              <a:t>Explain the activities taking place</a:t>
            </a:r>
          </a:p>
        </p:txBody>
      </p:sp>
      <p:pic>
        <p:nvPicPr>
          <p:cNvPr id="9" name="Picture 8" descr="http://www.marcoullis.com/KNOWLEDGE/SYSTEMS/images/marcoullisp_systems_dfd_context.gif"/>
          <p:cNvPicPr/>
          <p:nvPr/>
        </p:nvPicPr>
        <p:blipFill>
          <a:blip r:embed="rId3" cstate="print"/>
          <a:srcRect/>
          <a:stretch>
            <a:fillRect/>
          </a:stretch>
        </p:blipFill>
        <p:spPr bwMode="auto">
          <a:xfrm>
            <a:off x="1443249" y="1899166"/>
            <a:ext cx="6250627" cy="3186018"/>
          </a:xfrm>
          <a:prstGeom prst="rect">
            <a:avLst/>
          </a:prstGeom>
          <a:noFill/>
          <a:ln w="9525">
            <a:noFill/>
            <a:miter lim="800000"/>
            <a:headEnd/>
            <a:tailEnd/>
          </a:ln>
        </p:spPr>
      </p:pic>
    </p:spTree>
    <p:extLst>
      <p:ext uri="{BB962C8B-B14F-4D97-AF65-F5344CB8AC3E}">
        <p14:creationId xmlns:p14="http://schemas.microsoft.com/office/powerpoint/2010/main" val="25069871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195480"/>
            <a:ext cx="9108504" cy="857256"/>
          </a:xfrm>
        </p:spPr>
        <p:txBody>
          <a:bodyPr>
            <a:noAutofit/>
          </a:bodyPr>
          <a:lstStyle/>
          <a:p>
            <a:r>
              <a:rPr lang="en-GB" sz="4000" dirty="0" smtClean="0"/>
              <a:t> Data Flow Diagram - Example</a:t>
            </a:r>
            <a:endParaRPr lang="en-GB" sz="4000" dirty="0"/>
          </a:p>
        </p:txBody>
      </p:sp>
      <p:sp>
        <p:nvSpPr>
          <p:cNvPr id="2" name="Content Placeholder 1"/>
          <p:cNvSpPr>
            <a:spLocks noGrp="1"/>
          </p:cNvSpPr>
          <p:nvPr>
            <p:ph idx="1"/>
          </p:nvPr>
        </p:nvSpPr>
        <p:spPr>
          <a:xfrm>
            <a:off x="360041" y="1124744"/>
            <a:ext cx="8244407" cy="2376264"/>
          </a:xfrm>
        </p:spPr>
        <p:txBody>
          <a:bodyPr>
            <a:noAutofit/>
          </a:bodyPr>
          <a:lstStyle/>
          <a:p>
            <a:pPr marL="0" indent="0" algn="ctr">
              <a:buNone/>
            </a:pPr>
            <a:r>
              <a:rPr lang="en-GB" sz="2400" b="1" dirty="0" smtClean="0"/>
              <a:t>Explain the activities taking place</a:t>
            </a:r>
          </a:p>
        </p:txBody>
      </p:sp>
      <p:pic>
        <p:nvPicPr>
          <p:cNvPr id="8" name="Picture 7" descr="http://www.marcoullis.com/KNOWLEDGE/SYSTEMS/images/marcoullisp_systems_dfd_zero.gif"/>
          <p:cNvPicPr/>
          <p:nvPr/>
        </p:nvPicPr>
        <p:blipFill>
          <a:blip r:embed="rId3" cstate="print"/>
          <a:srcRect/>
          <a:stretch>
            <a:fillRect/>
          </a:stretch>
        </p:blipFill>
        <p:spPr bwMode="auto">
          <a:xfrm>
            <a:off x="1691681" y="1700808"/>
            <a:ext cx="5544615" cy="4752529"/>
          </a:xfrm>
          <a:prstGeom prst="rect">
            <a:avLst/>
          </a:prstGeom>
          <a:noFill/>
          <a:ln w="9525">
            <a:noFill/>
            <a:miter lim="800000"/>
            <a:headEnd/>
            <a:tailEnd/>
          </a:ln>
        </p:spPr>
      </p:pic>
    </p:spTree>
    <p:extLst>
      <p:ext uri="{BB962C8B-B14F-4D97-AF65-F5344CB8AC3E}">
        <p14:creationId xmlns:p14="http://schemas.microsoft.com/office/powerpoint/2010/main" val="16337445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195480"/>
            <a:ext cx="9108504" cy="857256"/>
          </a:xfrm>
        </p:spPr>
        <p:txBody>
          <a:bodyPr>
            <a:noAutofit/>
          </a:bodyPr>
          <a:lstStyle/>
          <a:p>
            <a:r>
              <a:rPr lang="en-GB" sz="4000" dirty="0" smtClean="0"/>
              <a:t> Data Flow Diagram - Example</a:t>
            </a:r>
            <a:endParaRPr lang="en-GB" sz="4000" dirty="0"/>
          </a:p>
        </p:txBody>
      </p:sp>
      <p:sp>
        <p:nvSpPr>
          <p:cNvPr id="2" name="Content Placeholder 1"/>
          <p:cNvSpPr>
            <a:spLocks noGrp="1"/>
          </p:cNvSpPr>
          <p:nvPr>
            <p:ph idx="1"/>
          </p:nvPr>
        </p:nvSpPr>
        <p:spPr>
          <a:xfrm>
            <a:off x="576065" y="1196752"/>
            <a:ext cx="8172399" cy="2376264"/>
          </a:xfrm>
        </p:spPr>
        <p:txBody>
          <a:bodyPr>
            <a:noAutofit/>
          </a:bodyPr>
          <a:lstStyle/>
          <a:p>
            <a:pPr marL="0" indent="0" algn="ctr">
              <a:buNone/>
            </a:pPr>
            <a:r>
              <a:rPr lang="en-GB" sz="2400" b="1" dirty="0" smtClean="0"/>
              <a:t>Explain the activities taking place</a:t>
            </a:r>
          </a:p>
        </p:txBody>
      </p:sp>
      <p:pic>
        <p:nvPicPr>
          <p:cNvPr id="8" name="Picture 7" descr="http://www.marcoullis.com/KNOWLEDGE/SYSTEMS/images/marcoullisp_systems_dfd_one.gif"/>
          <p:cNvPicPr/>
          <p:nvPr/>
        </p:nvPicPr>
        <p:blipFill>
          <a:blip r:embed="rId3" cstate="print"/>
          <a:srcRect/>
          <a:stretch>
            <a:fillRect/>
          </a:stretch>
        </p:blipFill>
        <p:spPr bwMode="auto">
          <a:xfrm>
            <a:off x="1835696" y="1671459"/>
            <a:ext cx="5688632" cy="4925893"/>
          </a:xfrm>
          <a:prstGeom prst="rect">
            <a:avLst/>
          </a:prstGeom>
          <a:noFill/>
          <a:ln w="9525">
            <a:noFill/>
            <a:miter lim="800000"/>
            <a:headEnd/>
            <a:tailEnd/>
          </a:ln>
        </p:spPr>
      </p:pic>
    </p:spTree>
    <p:extLst>
      <p:ext uri="{BB962C8B-B14F-4D97-AF65-F5344CB8AC3E}">
        <p14:creationId xmlns:p14="http://schemas.microsoft.com/office/powerpoint/2010/main" val="34407946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827584" y="411504"/>
            <a:ext cx="7812360" cy="857256"/>
          </a:xfrm>
        </p:spPr>
        <p:txBody>
          <a:bodyPr>
            <a:noAutofit/>
          </a:bodyPr>
          <a:lstStyle/>
          <a:p>
            <a:r>
              <a:rPr lang="en-GB" sz="4000" dirty="0" smtClean="0"/>
              <a:t> Data Flow Diagram - Tasks</a:t>
            </a:r>
            <a:endParaRPr lang="en-GB" sz="4000" dirty="0"/>
          </a:p>
        </p:txBody>
      </p:sp>
      <p:sp>
        <p:nvSpPr>
          <p:cNvPr id="2" name="Content Placeholder 1"/>
          <p:cNvSpPr>
            <a:spLocks noGrp="1"/>
          </p:cNvSpPr>
          <p:nvPr>
            <p:ph idx="1"/>
          </p:nvPr>
        </p:nvSpPr>
        <p:spPr>
          <a:xfrm>
            <a:off x="323529" y="1332532"/>
            <a:ext cx="8820472" cy="5336828"/>
          </a:xfrm>
        </p:spPr>
        <p:txBody>
          <a:bodyPr>
            <a:noAutofit/>
          </a:bodyPr>
          <a:lstStyle/>
          <a:p>
            <a:pPr marL="0" indent="0">
              <a:buNone/>
            </a:pPr>
            <a:r>
              <a:rPr lang="en-GB" sz="2200" b="1" dirty="0">
                <a:latin typeface="Calibri" pitchFamily="34" charset="0"/>
                <a:cs typeface="Calibri" pitchFamily="34" charset="0"/>
              </a:rPr>
              <a:t>Task </a:t>
            </a:r>
            <a:r>
              <a:rPr lang="en-GB" sz="2200" b="1" dirty="0" smtClean="0">
                <a:latin typeface="Calibri" pitchFamily="34" charset="0"/>
                <a:cs typeface="Calibri" pitchFamily="34" charset="0"/>
              </a:rPr>
              <a:t>6 – P5.3 – </a:t>
            </a:r>
            <a:r>
              <a:rPr lang="en-GB" sz="2200" dirty="0">
                <a:latin typeface="Calibri" pitchFamily="34" charset="0"/>
                <a:cs typeface="Calibri" pitchFamily="34" charset="0"/>
              </a:rPr>
              <a:t>Explain what a Data Flow Diagrams (DFD) </a:t>
            </a:r>
            <a:r>
              <a:rPr lang="en-GB" sz="2200" dirty="0" smtClean="0">
                <a:latin typeface="Calibri" pitchFamily="34" charset="0"/>
                <a:cs typeface="Calibri" pitchFamily="34" charset="0"/>
              </a:rPr>
              <a:t>are</a:t>
            </a:r>
            <a:endParaRPr lang="en-GB" sz="2200" dirty="0">
              <a:latin typeface="Calibri" pitchFamily="34" charset="0"/>
              <a:cs typeface="Calibri" pitchFamily="34" charset="0"/>
            </a:endParaRPr>
          </a:p>
          <a:p>
            <a:pPr lvl="0"/>
            <a:r>
              <a:rPr lang="en-GB" sz="2200" dirty="0">
                <a:latin typeface="Calibri" pitchFamily="34" charset="0"/>
                <a:cs typeface="Calibri" pitchFamily="34" charset="0"/>
              </a:rPr>
              <a:t>Explain the 3 different levels</a:t>
            </a:r>
          </a:p>
          <a:p>
            <a:pPr marL="0" indent="0">
              <a:buNone/>
            </a:pPr>
            <a:r>
              <a:rPr lang="en-GB" sz="2200" b="1" dirty="0" smtClean="0">
                <a:latin typeface="Calibri" pitchFamily="34" charset="0"/>
                <a:cs typeface="Calibri" pitchFamily="34" charset="0"/>
              </a:rPr>
              <a:t>Task 7 </a:t>
            </a:r>
            <a:r>
              <a:rPr lang="en-GB" sz="2200" b="1" dirty="0">
                <a:latin typeface="Calibri" pitchFamily="34" charset="0"/>
                <a:cs typeface="Calibri" pitchFamily="34" charset="0"/>
              </a:rPr>
              <a:t>– </a:t>
            </a:r>
            <a:r>
              <a:rPr lang="en-GB" sz="2200" b="1" dirty="0" smtClean="0">
                <a:latin typeface="Calibri" pitchFamily="34" charset="0"/>
                <a:cs typeface="Calibri" pitchFamily="34" charset="0"/>
              </a:rPr>
              <a:t>M2.1 - </a:t>
            </a:r>
            <a:r>
              <a:rPr lang="en-GB" sz="2200" dirty="0" smtClean="0">
                <a:latin typeface="Calibri" pitchFamily="34" charset="0"/>
                <a:cs typeface="Calibri" pitchFamily="34" charset="0"/>
              </a:rPr>
              <a:t>Present Data </a:t>
            </a:r>
            <a:r>
              <a:rPr lang="en-GB" sz="2200" dirty="0">
                <a:latin typeface="Calibri" pitchFamily="34" charset="0"/>
                <a:cs typeface="Calibri" pitchFamily="34" charset="0"/>
              </a:rPr>
              <a:t>Flow Diagrams (DFD) for 2 of the following scenarios, showing how </a:t>
            </a:r>
            <a:r>
              <a:rPr lang="en-GB" sz="2200" dirty="0" smtClean="0">
                <a:latin typeface="Calibri" pitchFamily="34" charset="0"/>
                <a:cs typeface="Calibri" pitchFamily="34" charset="0"/>
              </a:rPr>
              <a:t>your business’s </a:t>
            </a:r>
            <a:r>
              <a:rPr lang="en-GB" sz="2200" dirty="0">
                <a:latin typeface="Calibri" pitchFamily="34" charset="0"/>
                <a:cs typeface="Calibri" pitchFamily="34" charset="0"/>
              </a:rPr>
              <a:t>information system works and information flows through the different areas of the business</a:t>
            </a:r>
          </a:p>
          <a:p>
            <a:pPr lvl="0"/>
            <a:r>
              <a:rPr lang="en-GB" sz="2200" dirty="0">
                <a:latin typeface="Calibri" pitchFamily="34" charset="0"/>
                <a:cs typeface="Calibri" pitchFamily="34" charset="0"/>
              </a:rPr>
              <a:t>Payroll</a:t>
            </a:r>
          </a:p>
          <a:p>
            <a:pPr lvl="0"/>
            <a:r>
              <a:rPr lang="en-GB" sz="2200" dirty="0" smtClean="0">
                <a:latin typeface="Calibri" pitchFamily="34" charset="0"/>
                <a:cs typeface="Calibri" pitchFamily="34" charset="0"/>
              </a:rPr>
              <a:t>Enrolment</a:t>
            </a:r>
          </a:p>
          <a:p>
            <a:pPr lvl="0"/>
            <a:r>
              <a:rPr lang="en-GB" sz="2200" dirty="0" smtClean="0">
                <a:latin typeface="Calibri" pitchFamily="34" charset="0"/>
                <a:cs typeface="Calibri" pitchFamily="34" charset="0"/>
              </a:rPr>
              <a:t>Credit </a:t>
            </a:r>
            <a:r>
              <a:rPr lang="en-GB" sz="2200" dirty="0">
                <a:latin typeface="Calibri" pitchFamily="34" charset="0"/>
                <a:cs typeface="Calibri" pitchFamily="34" charset="0"/>
              </a:rPr>
              <a:t>Control</a:t>
            </a:r>
          </a:p>
          <a:p>
            <a:pPr lvl="0"/>
            <a:r>
              <a:rPr lang="en-GB" sz="2200" dirty="0">
                <a:latin typeface="Calibri" pitchFamily="34" charset="0"/>
                <a:cs typeface="Calibri" pitchFamily="34" charset="0"/>
              </a:rPr>
              <a:t>Customer Complaint</a:t>
            </a:r>
          </a:p>
          <a:p>
            <a:pPr lvl="0"/>
            <a:r>
              <a:rPr lang="en-GB" sz="2200" dirty="0">
                <a:latin typeface="Calibri" pitchFamily="34" charset="0"/>
                <a:cs typeface="Calibri" pitchFamily="34" charset="0"/>
              </a:rPr>
              <a:t>Web Transaction</a:t>
            </a:r>
          </a:p>
          <a:p>
            <a:pPr lvl="0"/>
            <a:r>
              <a:rPr lang="en-GB" sz="2200" dirty="0" err="1" smtClean="0">
                <a:latin typeface="Calibri" pitchFamily="34" charset="0"/>
                <a:cs typeface="Calibri" pitchFamily="34" charset="0"/>
              </a:rPr>
              <a:t>eMail</a:t>
            </a:r>
            <a:endParaRPr lang="en-GB" sz="2200" dirty="0" smtClean="0">
              <a:latin typeface="Calibri" pitchFamily="34" charset="0"/>
              <a:cs typeface="Calibri" pitchFamily="34" charset="0"/>
            </a:endParaRPr>
          </a:p>
          <a:p>
            <a:pPr marL="109728" lvl="0" indent="0">
              <a:buNone/>
            </a:pPr>
            <a:r>
              <a:rPr lang="en-GB" sz="2200" b="1" dirty="0" smtClean="0">
                <a:latin typeface="Calibri" pitchFamily="34" charset="0"/>
                <a:cs typeface="Calibri" pitchFamily="34" charset="0"/>
              </a:rPr>
              <a:t>State the type of DFD symbols you </a:t>
            </a:r>
            <a:br>
              <a:rPr lang="en-GB" sz="2200" b="1" dirty="0" smtClean="0">
                <a:latin typeface="Calibri" pitchFamily="34" charset="0"/>
                <a:cs typeface="Calibri" pitchFamily="34" charset="0"/>
              </a:rPr>
            </a:br>
            <a:r>
              <a:rPr lang="en-GB" sz="2200" b="1" dirty="0" smtClean="0">
                <a:latin typeface="Calibri" pitchFamily="34" charset="0"/>
                <a:cs typeface="Calibri" pitchFamily="34" charset="0"/>
              </a:rPr>
              <a:t>plan to use </a:t>
            </a:r>
            <a:endParaRPr lang="en-GB" sz="2200" b="1" dirty="0">
              <a:latin typeface="Calibri" pitchFamily="34" charset="0"/>
              <a:cs typeface="Calibri" pitchFamily="34" charset="0"/>
            </a:endParaRPr>
          </a:p>
        </p:txBody>
      </p:sp>
      <p:pic>
        <p:nvPicPr>
          <p:cNvPr id="7" name="il_fi" descr="http://www.marcoullis.com/KNOWLEDGE/SYSTEMS/images/marcoullisp_systems_dfd_symbols.gif"/>
          <p:cNvPicPr/>
          <p:nvPr/>
        </p:nvPicPr>
        <p:blipFill>
          <a:blip r:embed="rId3" cstate="print"/>
          <a:srcRect/>
          <a:stretch>
            <a:fillRect/>
          </a:stretch>
        </p:blipFill>
        <p:spPr bwMode="auto">
          <a:xfrm>
            <a:off x="5004048" y="3140968"/>
            <a:ext cx="3936610" cy="3248596"/>
          </a:xfrm>
          <a:prstGeom prst="rect">
            <a:avLst/>
          </a:prstGeom>
          <a:noFill/>
          <a:ln w="9525">
            <a:noFill/>
            <a:miter lim="800000"/>
            <a:headEnd/>
            <a:tailEnd/>
          </a:ln>
        </p:spPr>
      </p:pic>
    </p:spTree>
    <p:extLst>
      <p:ext uri="{BB962C8B-B14F-4D97-AF65-F5344CB8AC3E}">
        <p14:creationId xmlns:p14="http://schemas.microsoft.com/office/powerpoint/2010/main" val="42469334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195480"/>
            <a:ext cx="9108504" cy="857256"/>
          </a:xfrm>
        </p:spPr>
        <p:txBody>
          <a:bodyPr>
            <a:noAutofit/>
          </a:bodyPr>
          <a:lstStyle/>
          <a:p>
            <a:r>
              <a:rPr lang="en-GB" sz="4000" dirty="0" smtClean="0"/>
              <a:t> Data Flow Diagram - Tasks</a:t>
            </a:r>
            <a:endParaRPr lang="en-GB" sz="4000" dirty="0"/>
          </a:p>
        </p:txBody>
      </p:sp>
      <p:sp>
        <p:nvSpPr>
          <p:cNvPr id="2" name="Content Placeholder 1"/>
          <p:cNvSpPr>
            <a:spLocks noGrp="1"/>
          </p:cNvSpPr>
          <p:nvPr>
            <p:ph idx="1"/>
          </p:nvPr>
        </p:nvSpPr>
        <p:spPr>
          <a:xfrm>
            <a:off x="323529" y="1052736"/>
            <a:ext cx="8820472" cy="5336828"/>
          </a:xfrm>
        </p:spPr>
        <p:txBody>
          <a:bodyPr>
            <a:noAutofit/>
          </a:bodyPr>
          <a:lstStyle/>
          <a:p>
            <a:pPr marL="0" indent="0">
              <a:buNone/>
            </a:pPr>
            <a:r>
              <a:rPr lang="en-GB" sz="2100" b="1" dirty="0">
                <a:latin typeface="Calibri" pitchFamily="34" charset="0"/>
                <a:cs typeface="Calibri" pitchFamily="34" charset="0"/>
              </a:rPr>
              <a:t>Task </a:t>
            </a:r>
            <a:r>
              <a:rPr lang="en-GB" sz="2100" b="1" dirty="0" smtClean="0">
                <a:latin typeface="Calibri" pitchFamily="34" charset="0"/>
                <a:cs typeface="Calibri" pitchFamily="34" charset="0"/>
              </a:rPr>
              <a:t>8 – P5.3 </a:t>
            </a:r>
            <a:r>
              <a:rPr lang="en-GB" sz="2100" b="1" dirty="0">
                <a:latin typeface="Calibri" pitchFamily="34" charset="0"/>
                <a:cs typeface="Calibri" pitchFamily="34" charset="0"/>
              </a:rPr>
              <a:t>– </a:t>
            </a:r>
            <a:r>
              <a:rPr lang="en-GB" sz="2100" dirty="0">
                <a:latin typeface="Calibri" pitchFamily="34" charset="0"/>
                <a:cs typeface="Calibri" pitchFamily="34" charset="0"/>
              </a:rPr>
              <a:t>Based on a specific information system used within your selected business, produce a report that includes and references the 3 levels of the DFD, when outlining the following areas:</a:t>
            </a:r>
          </a:p>
          <a:p>
            <a:pPr lvl="0"/>
            <a:r>
              <a:rPr lang="en-GB" sz="2100" b="1" dirty="0" smtClean="0">
                <a:latin typeface="Calibri" pitchFamily="34" charset="0"/>
                <a:cs typeface="Calibri" pitchFamily="34" charset="0"/>
              </a:rPr>
              <a:t>P5</a:t>
            </a:r>
            <a:r>
              <a:rPr lang="en-GB" sz="2100" dirty="0" smtClean="0">
                <a:latin typeface="Calibri" pitchFamily="34" charset="0"/>
                <a:cs typeface="Calibri" pitchFamily="34" charset="0"/>
              </a:rPr>
              <a:t> - type </a:t>
            </a:r>
            <a:r>
              <a:rPr lang="en-GB" sz="2100" dirty="0">
                <a:latin typeface="Calibri" pitchFamily="34" charset="0"/>
                <a:cs typeface="Calibri" pitchFamily="34" charset="0"/>
              </a:rPr>
              <a:t>of organisational situation it might be used within</a:t>
            </a:r>
          </a:p>
          <a:p>
            <a:pPr lvl="0"/>
            <a:r>
              <a:rPr lang="en-GB" sz="2100" b="1" dirty="0">
                <a:latin typeface="Calibri" pitchFamily="34" charset="0"/>
                <a:cs typeface="Calibri" pitchFamily="34" charset="0"/>
              </a:rPr>
              <a:t>P5</a:t>
            </a:r>
            <a:r>
              <a:rPr lang="en-GB" sz="2100" dirty="0">
                <a:latin typeface="Calibri" pitchFamily="34" charset="0"/>
                <a:cs typeface="Calibri" pitchFamily="34" charset="0"/>
              </a:rPr>
              <a:t> - </a:t>
            </a:r>
            <a:r>
              <a:rPr lang="en-GB" sz="2100" dirty="0" smtClean="0">
                <a:latin typeface="Calibri" pitchFamily="34" charset="0"/>
                <a:cs typeface="Calibri" pitchFamily="34" charset="0"/>
              </a:rPr>
              <a:t>the </a:t>
            </a:r>
            <a:r>
              <a:rPr lang="en-GB" sz="2100" dirty="0">
                <a:latin typeface="Calibri" pitchFamily="34" charset="0"/>
                <a:cs typeface="Calibri" pitchFamily="34" charset="0"/>
              </a:rPr>
              <a:t>specific features it used for (Data / People / Hardware / Software / Communication Flows)</a:t>
            </a:r>
          </a:p>
          <a:p>
            <a:pPr lvl="0"/>
            <a:r>
              <a:rPr lang="en-GB" sz="2100" b="1" dirty="0">
                <a:latin typeface="Calibri" pitchFamily="34" charset="0"/>
                <a:cs typeface="Calibri" pitchFamily="34" charset="0"/>
              </a:rPr>
              <a:t>P5</a:t>
            </a:r>
            <a:r>
              <a:rPr lang="en-GB" sz="2100" dirty="0">
                <a:latin typeface="Calibri" pitchFamily="34" charset="0"/>
                <a:cs typeface="Calibri" pitchFamily="34" charset="0"/>
              </a:rPr>
              <a:t> - </a:t>
            </a:r>
            <a:r>
              <a:rPr lang="en-GB" sz="2100" dirty="0" smtClean="0">
                <a:latin typeface="Calibri" pitchFamily="34" charset="0"/>
                <a:cs typeface="Calibri" pitchFamily="34" charset="0"/>
              </a:rPr>
              <a:t>the </a:t>
            </a:r>
            <a:r>
              <a:rPr lang="en-GB" sz="2100" dirty="0">
                <a:latin typeface="Calibri" pitchFamily="34" charset="0"/>
                <a:cs typeface="Calibri" pitchFamily="34" charset="0"/>
              </a:rPr>
              <a:t>specific functions it utilises (Input / Storage / Processing / Reporting / Analysis / Closed and Open Systems)</a:t>
            </a:r>
          </a:p>
          <a:p>
            <a:pPr lvl="0"/>
            <a:r>
              <a:rPr lang="en-GB" sz="2100" b="1" dirty="0" smtClean="0">
                <a:latin typeface="Calibri" pitchFamily="34" charset="0"/>
                <a:cs typeface="Calibri" pitchFamily="34" charset="0"/>
              </a:rPr>
              <a:t>P5 </a:t>
            </a:r>
            <a:r>
              <a:rPr lang="en-GB" sz="2100" dirty="0" smtClean="0">
                <a:latin typeface="Calibri" pitchFamily="34" charset="0"/>
                <a:cs typeface="Calibri" pitchFamily="34" charset="0"/>
              </a:rPr>
              <a:t>- </a:t>
            </a:r>
            <a:r>
              <a:rPr lang="en-GB" sz="2100" dirty="0" smtClean="0">
                <a:latin typeface="Calibri" pitchFamily="34" charset="0"/>
                <a:cs typeface="Calibri" pitchFamily="34" charset="0"/>
              </a:rPr>
              <a:t>flow </a:t>
            </a:r>
            <a:r>
              <a:rPr lang="en-GB" sz="2100" dirty="0">
                <a:latin typeface="Calibri" pitchFamily="34" charset="0"/>
                <a:cs typeface="Calibri" pitchFamily="34" charset="0"/>
              </a:rPr>
              <a:t>of information within the business</a:t>
            </a:r>
          </a:p>
          <a:p>
            <a:pPr lvl="0"/>
            <a:r>
              <a:rPr lang="en-GB" sz="2100" b="1" dirty="0">
                <a:latin typeface="Calibri" pitchFamily="34" charset="0"/>
                <a:cs typeface="Calibri" pitchFamily="34" charset="0"/>
              </a:rPr>
              <a:t>P5</a:t>
            </a:r>
            <a:r>
              <a:rPr lang="en-GB" sz="2100" dirty="0">
                <a:latin typeface="Calibri" pitchFamily="34" charset="0"/>
                <a:cs typeface="Calibri" pitchFamily="34" charset="0"/>
              </a:rPr>
              <a:t> - </a:t>
            </a:r>
            <a:r>
              <a:rPr lang="en-GB" sz="2100" dirty="0" smtClean="0">
                <a:latin typeface="Calibri" pitchFamily="34" charset="0"/>
                <a:cs typeface="Calibri" pitchFamily="34" charset="0"/>
              </a:rPr>
              <a:t>evaluating </a:t>
            </a:r>
            <a:r>
              <a:rPr lang="en-GB" sz="2100" dirty="0">
                <a:latin typeface="Calibri" pitchFamily="34" charset="0"/>
                <a:cs typeface="Calibri" pitchFamily="34" charset="0"/>
              </a:rPr>
              <a:t>the suitability of the information collected, stored and </a:t>
            </a:r>
            <a:r>
              <a:rPr lang="en-GB" sz="2100" dirty="0" smtClean="0">
                <a:latin typeface="Calibri" pitchFamily="34" charset="0"/>
                <a:cs typeface="Calibri" pitchFamily="34" charset="0"/>
              </a:rPr>
              <a:t>used</a:t>
            </a:r>
          </a:p>
          <a:p>
            <a:pPr lvl="0"/>
            <a:r>
              <a:rPr lang="en-GB" sz="2100" b="1" dirty="0" smtClean="0">
                <a:latin typeface="Calibri" pitchFamily="34" charset="0"/>
                <a:cs typeface="Calibri" pitchFamily="34" charset="0"/>
              </a:rPr>
              <a:t>M2</a:t>
            </a:r>
            <a:r>
              <a:rPr lang="en-GB" sz="2100" dirty="0" smtClean="0">
                <a:latin typeface="Calibri" pitchFamily="34" charset="0"/>
                <a:cs typeface="Calibri" pitchFamily="34" charset="0"/>
              </a:rPr>
              <a:t> – Within this report illustrate and discuss the input and output of information using the DFD’s as illustrated evidence</a:t>
            </a:r>
            <a:endParaRPr lang="en-GB" sz="2100" dirty="0">
              <a:latin typeface="Calibri" pitchFamily="34" charset="0"/>
              <a:cs typeface="Calibri" pitchFamily="34" charset="0"/>
            </a:endParaRPr>
          </a:p>
          <a:p>
            <a:pPr lvl="0"/>
            <a:r>
              <a:rPr lang="en-GB" sz="2100" b="1" dirty="0" smtClean="0">
                <a:latin typeface="Calibri" pitchFamily="34" charset="0"/>
                <a:cs typeface="Calibri" pitchFamily="34" charset="0"/>
              </a:rPr>
              <a:t>D2</a:t>
            </a:r>
            <a:r>
              <a:rPr lang="en-GB" sz="2100" dirty="0" smtClean="0">
                <a:latin typeface="Calibri" pitchFamily="34" charset="0"/>
                <a:cs typeface="Calibri" pitchFamily="34" charset="0"/>
              </a:rPr>
              <a:t> - legal </a:t>
            </a:r>
            <a:r>
              <a:rPr lang="en-GB" sz="2100" dirty="0">
                <a:latin typeface="Calibri" pitchFamily="34" charset="0"/>
                <a:cs typeface="Calibri" pitchFamily="34" charset="0"/>
              </a:rPr>
              <a:t>implications that need to be considered when dealing with information/data within the system (inputs/outputs)</a:t>
            </a:r>
          </a:p>
          <a:p>
            <a:pPr lvl="0"/>
            <a:r>
              <a:rPr lang="en-GB" sz="2100" b="1" dirty="0" smtClean="0">
                <a:latin typeface="Calibri" pitchFamily="34" charset="0"/>
                <a:cs typeface="Calibri" pitchFamily="34" charset="0"/>
              </a:rPr>
              <a:t>D2</a:t>
            </a:r>
            <a:r>
              <a:rPr lang="en-GB" sz="2100" dirty="0" smtClean="0">
                <a:latin typeface="Calibri" pitchFamily="34" charset="0"/>
                <a:cs typeface="Calibri" pitchFamily="34" charset="0"/>
              </a:rPr>
              <a:t> - ethical </a:t>
            </a:r>
            <a:r>
              <a:rPr lang="en-GB" sz="2100" dirty="0">
                <a:latin typeface="Calibri" pitchFamily="34" charset="0"/>
                <a:cs typeface="Calibri" pitchFamily="34" charset="0"/>
              </a:rPr>
              <a:t>implications that need to be considered when dealing with information/data within the system (inputs/outputs</a:t>
            </a:r>
            <a:r>
              <a:rPr lang="en-GB" sz="2100" dirty="0" smtClean="0">
                <a:latin typeface="Calibri" pitchFamily="34" charset="0"/>
                <a:cs typeface="Calibri" pitchFamily="34" charset="0"/>
              </a:rPr>
              <a:t>)</a:t>
            </a:r>
            <a:endParaRPr lang="en-GB" sz="2100" b="1" dirty="0">
              <a:latin typeface="Calibri" pitchFamily="34" charset="0"/>
              <a:cs typeface="Calibri" pitchFamily="34" charset="0"/>
            </a:endParaRPr>
          </a:p>
        </p:txBody>
      </p:sp>
    </p:spTree>
    <p:extLst>
      <p:ext uri="{BB962C8B-B14F-4D97-AF65-F5344CB8AC3E}">
        <p14:creationId xmlns:p14="http://schemas.microsoft.com/office/powerpoint/2010/main" val="3923048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467544" y="411504"/>
            <a:ext cx="8280920" cy="857256"/>
          </a:xfrm>
        </p:spPr>
        <p:txBody>
          <a:bodyPr>
            <a:noAutofit/>
          </a:bodyPr>
          <a:lstStyle/>
          <a:p>
            <a:r>
              <a:rPr lang="en-GB" sz="4000" dirty="0" smtClean="0"/>
              <a:t>Legal Implications of Data Flow</a:t>
            </a:r>
            <a:endParaRPr lang="en-GB" sz="4000" dirty="0"/>
          </a:p>
        </p:txBody>
      </p:sp>
      <p:sp>
        <p:nvSpPr>
          <p:cNvPr id="2" name="Content Placeholder 1"/>
          <p:cNvSpPr>
            <a:spLocks noGrp="1"/>
          </p:cNvSpPr>
          <p:nvPr>
            <p:ph idx="1"/>
          </p:nvPr>
        </p:nvSpPr>
        <p:spPr>
          <a:xfrm>
            <a:off x="179512" y="1340768"/>
            <a:ext cx="8820472" cy="5040560"/>
          </a:xfrm>
        </p:spPr>
        <p:txBody>
          <a:bodyPr>
            <a:noAutofit/>
          </a:bodyPr>
          <a:lstStyle/>
          <a:p>
            <a:pPr lvl="0"/>
            <a:r>
              <a:rPr lang="en-GB" sz="2100" dirty="0" smtClean="0">
                <a:latin typeface="Calibri" pitchFamily="34" charset="0"/>
                <a:cs typeface="Calibri" pitchFamily="34" charset="0"/>
              </a:rPr>
              <a:t>When inputting information the legal implications have to be considered as there are two users now involved, those who type in the information, those who store the information and those who access the information. You would not expect the network technicians to have the same levels of clearance as the managers but they have access to the information on the network.</a:t>
            </a:r>
          </a:p>
          <a:p>
            <a:pPr lvl="0"/>
            <a:r>
              <a:rPr lang="en-GB" sz="2100" dirty="0" smtClean="0">
                <a:latin typeface="Calibri" pitchFamily="34" charset="0"/>
                <a:cs typeface="Calibri" pitchFamily="34" charset="0"/>
              </a:rPr>
              <a:t>Consider the </a:t>
            </a:r>
            <a:r>
              <a:rPr lang="en-GB" sz="2100" b="1" dirty="0" smtClean="0">
                <a:latin typeface="Calibri" pitchFamily="34" charset="0"/>
                <a:cs typeface="Calibri" pitchFamily="34" charset="0"/>
              </a:rPr>
              <a:t>Data Protection Act</a:t>
            </a:r>
            <a:r>
              <a:rPr lang="en-GB" sz="2100" dirty="0" smtClean="0">
                <a:latin typeface="Calibri" pitchFamily="34" charset="0"/>
                <a:cs typeface="Calibri" pitchFamily="34" charset="0"/>
              </a:rPr>
              <a:t>, the </a:t>
            </a:r>
            <a:r>
              <a:rPr lang="en-GB" sz="2100" b="1" dirty="0" smtClean="0">
                <a:latin typeface="Calibri" pitchFamily="34" charset="0"/>
                <a:cs typeface="Calibri" pitchFamily="34" charset="0"/>
              </a:rPr>
              <a:t>Computer Misuse Act</a:t>
            </a:r>
            <a:r>
              <a:rPr lang="en-GB" sz="2100" dirty="0" smtClean="0">
                <a:latin typeface="Calibri" pitchFamily="34" charset="0"/>
                <a:cs typeface="Calibri" pitchFamily="34" charset="0"/>
              </a:rPr>
              <a:t> and the Freedom of Information Act, and the difficulties in monitoring staff activities in the process of information input, use and transfer.</a:t>
            </a:r>
          </a:p>
          <a:p>
            <a:pPr lvl="0"/>
            <a:r>
              <a:rPr lang="en-GB" sz="2100" b="1" dirty="0" smtClean="0">
                <a:latin typeface="Calibri" pitchFamily="34" charset="0"/>
                <a:cs typeface="Calibri" pitchFamily="34" charset="0"/>
              </a:rPr>
              <a:t>Task 9 - D2.1 – </a:t>
            </a:r>
            <a:r>
              <a:rPr lang="en-GB" sz="2100" dirty="0" smtClean="0">
                <a:latin typeface="Calibri" pitchFamily="34" charset="0"/>
                <a:cs typeface="Calibri" pitchFamily="34" charset="0"/>
              </a:rPr>
              <a:t>Analyse the legal </a:t>
            </a:r>
            <a:r>
              <a:rPr lang="en-GB" sz="2100" dirty="0">
                <a:latin typeface="Calibri" pitchFamily="34" charset="0"/>
                <a:cs typeface="Calibri" pitchFamily="34" charset="0"/>
              </a:rPr>
              <a:t>implications that need to be considered when dealing with information/data within your businesses system (inputs/outputs</a:t>
            </a:r>
            <a:r>
              <a:rPr lang="en-GB" sz="2100" dirty="0" smtClean="0">
                <a:latin typeface="Calibri" pitchFamily="34" charset="0"/>
                <a:cs typeface="Calibri" pitchFamily="34" charset="0"/>
              </a:rPr>
              <a:t>)</a:t>
            </a:r>
            <a:endParaRPr lang="en-GB" sz="2100" dirty="0">
              <a:latin typeface="Calibri" pitchFamily="34" charset="0"/>
              <a:cs typeface="Calibri" pitchFamily="34" charset="0"/>
            </a:endParaRPr>
          </a:p>
        </p:txBody>
      </p:sp>
    </p:spTree>
    <p:extLst>
      <p:ext uri="{BB962C8B-B14F-4D97-AF65-F5344CB8AC3E}">
        <p14:creationId xmlns:p14="http://schemas.microsoft.com/office/powerpoint/2010/main" val="33055331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395536" y="476672"/>
            <a:ext cx="8424936" cy="713240"/>
          </a:xfrm>
        </p:spPr>
        <p:txBody>
          <a:bodyPr>
            <a:noAutofit/>
          </a:bodyPr>
          <a:lstStyle/>
          <a:p>
            <a:r>
              <a:rPr lang="en-GB" sz="4000" dirty="0" smtClean="0"/>
              <a:t>Ethical Implications of Data Flow</a:t>
            </a:r>
            <a:endParaRPr lang="en-GB" sz="4000" dirty="0"/>
          </a:p>
        </p:txBody>
      </p:sp>
      <p:sp>
        <p:nvSpPr>
          <p:cNvPr id="2" name="Content Placeholder 1"/>
          <p:cNvSpPr>
            <a:spLocks noGrp="1"/>
          </p:cNvSpPr>
          <p:nvPr>
            <p:ph idx="1"/>
          </p:nvPr>
        </p:nvSpPr>
        <p:spPr>
          <a:xfrm>
            <a:off x="323529" y="1268760"/>
            <a:ext cx="8568951" cy="4968552"/>
          </a:xfrm>
        </p:spPr>
        <p:txBody>
          <a:bodyPr>
            <a:noAutofit/>
          </a:bodyPr>
          <a:lstStyle/>
          <a:p>
            <a:pPr lvl="0"/>
            <a:r>
              <a:rPr lang="en-GB" sz="2100" dirty="0" smtClean="0">
                <a:latin typeface="Calibri" pitchFamily="34" charset="0"/>
                <a:cs typeface="Calibri" pitchFamily="34" charset="0"/>
              </a:rPr>
              <a:t>Similarly the ethical implications of inputting, processing and managing information in businesses. Using your DFD diagram, discuss and analyse the ethical issues concerning the information input and output in terms of Whistleblowing, Disability, the Use of information, Emailing information, Placing information on public  view, and codes of practice.</a:t>
            </a:r>
          </a:p>
          <a:p>
            <a:pPr lvl="0"/>
            <a:r>
              <a:rPr lang="en-GB" sz="2100" dirty="0" smtClean="0">
                <a:latin typeface="Calibri" pitchFamily="34" charset="0"/>
                <a:cs typeface="Calibri" pitchFamily="34" charset="0"/>
              </a:rPr>
              <a:t>By this we mean the moral obligation staff have when they input the information or use the information. It is human nature to look, to peek, to comment but this is private information, knowledge of sales information for instance can benefit rivals, commenting on disabilities happens, emailing private information might seem secure but emails get read all the time by others, accidently or through redirection and mistake.</a:t>
            </a:r>
          </a:p>
          <a:p>
            <a:pPr lvl="0"/>
            <a:r>
              <a:rPr lang="en-GB" sz="2100" b="1" dirty="0" smtClean="0">
                <a:latin typeface="Calibri" pitchFamily="34" charset="0"/>
                <a:cs typeface="Calibri" pitchFamily="34" charset="0"/>
              </a:rPr>
              <a:t>Task 10 - D2.2 - </a:t>
            </a:r>
            <a:r>
              <a:rPr lang="en-GB" sz="2100" dirty="0">
                <a:latin typeface="Calibri" pitchFamily="34" charset="0"/>
                <a:cs typeface="Calibri" pitchFamily="34" charset="0"/>
              </a:rPr>
              <a:t>Analyse the </a:t>
            </a:r>
            <a:r>
              <a:rPr lang="en-GB" sz="2100" dirty="0" smtClean="0">
                <a:latin typeface="Calibri" pitchFamily="34" charset="0"/>
                <a:cs typeface="Calibri" pitchFamily="34" charset="0"/>
              </a:rPr>
              <a:t>ethical </a:t>
            </a:r>
            <a:r>
              <a:rPr lang="en-GB" sz="2100" dirty="0">
                <a:latin typeface="Calibri" pitchFamily="34" charset="0"/>
                <a:cs typeface="Calibri" pitchFamily="34" charset="0"/>
              </a:rPr>
              <a:t>implications that need to be considered when dealing with information/data within </a:t>
            </a:r>
            <a:r>
              <a:rPr lang="en-GB" sz="2100" dirty="0" smtClean="0">
                <a:latin typeface="Calibri" pitchFamily="34" charset="0"/>
                <a:cs typeface="Calibri" pitchFamily="34" charset="0"/>
              </a:rPr>
              <a:t>your businesses </a:t>
            </a:r>
            <a:r>
              <a:rPr lang="en-GB" sz="2100" dirty="0">
                <a:latin typeface="Calibri" pitchFamily="34" charset="0"/>
                <a:cs typeface="Calibri" pitchFamily="34" charset="0"/>
              </a:rPr>
              <a:t>system (inputs/outputs</a:t>
            </a:r>
            <a:r>
              <a:rPr lang="en-GB" sz="2100" dirty="0" smtClean="0">
                <a:latin typeface="Calibri" pitchFamily="34" charset="0"/>
                <a:cs typeface="Calibri" pitchFamily="34" charset="0"/>
              </a:rPr>
              <a:t>)</a:t>
            </a:r>
            <a:endParaRPr lang="en-GB" sz="2100" b="1" dirty="0">
              <a:latin typeface="Calibri" pitchFamily="34" charset="0"/>
              <a:cs typeface="Calibri" pitchFamily="34" charset="0"/>
            </a:endParaRPr>
          </a:p>
        </p:txBody>
      </p:sp>
    </p:spTree>
    <p:extLst>
      <p:ext uri="{BB962C8B-B14F-4D97-AF65-F5344CB8AC3E}">
        <p14:creationId xmlns:p14="http://schemas.microsoft.com/office/powerpoint/2010/main" val="1133763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124744"/>
            <a:ext cx="8784976" cy="5328592"/>
          </a:xfrm>
        </p:spPr>
        <p:txBody>
          <a:bodyPr>
            <a:noAutofit/>
          </a:bodyPr>
          <a:lstStyle/>
          <a:p>
            <a:pPr marL="0" indent="0">
              <a:buNone/>
            </a:pPr>
            <a:r>
              <a:rPr lang="en-GB" sz="1600" b="1" dirty="0">
                <a:latin typeface="Calibri" pitchFamily="34" charset="0"/>
                <a:cs typeface="Calibri" pitchFamily="34" charset="0"/>
              </a:rPr>
              <a:t>Task 1 – P4.1 – </a:t>
            </a:r>
            <a:r>
              <a:rPr lang="en-GB" sz="1600" dirty="0">
                <a:latin typeface="Calibri" pitchFamily="34" charset="0"/>
                <a:cs typeface="Calibri" pitchFamily="34" charset="0"/>
              </a:rPr>
              <a:t>With reference to a specific type of information processing system (Epos, Sims, </a:t>
            </a:r>
            <a:r>
              <a:rPr lang="en-GB" sz="1600" dirty="0" err="1">
                <a:latin typeface="Calibri" pitchFamily="34" charset="0"/>
                <a:cs typeface="Calibri" pitchFamily="34" charset="0"/>
              </a:rPr>
              <a:t>JStore</a:t>
            </a:r>
            <a:r>
              <a:rPr lang="en-GB" sz="1600" dirty="0">
                <a:latin typeface="Calibri" pitchFamily="34" charset="0"/>
                <a:cs typeface="Calibri" pitchFamily="34" charset="0"/>
              </a:rPr>
              <a:t>, Alice, </a:t>
            </a:r>
            <a:r>
              <a:rPr lang="en-GB" sz="1600" dirty="0" err="1">
                <a:latin typeface="Calibri" pitchFamily="34" charset="0"/>
                <a:cs typeface="Calibri" pitchFamily="34" charset="0"/>
              </a:rPr>
              <a:t>Api</a:t>
            </a:r>
            <a:r>
              <a:rPr lang="en-GB" sz="1600" dirty="0">
                <a:latin typeface="Calibri" pitchFamily="34" charset="0"/>
                <a:cs typeface="Calibri" pitchFamily="34" charset="0"/>
              </a:rPr>
              <a:t>, </a:t>
            </a:r>
            <a:r>
              <a:rPr lang="en-GB" sz="1600" dirty="0" err="1">
                <a:latin typeface="Calibri" pitchFamily="34" charset="0"/>
                <a:cs typeface="Calibri" pitchFamily="34" charset="0"/>
              </a:rPr>
              <a:t>Netloan</a:t>
            </a:r>
            <a:r>
              <a:rPr lang="en-GB" sz="1600" dirty="0">
                <a:latin typeface="Calibri" pitchFamily="34" charset="0"/>
                <a:cs typeface="Calibri" pitchFamily="34" charset="0"/>
              </a:rPr>
              <a:t>, Janet), describe the features of Data and how it is used by companies.</a:t>
            </a:r>
          </a:p>
          <a:p>
            <a:pPr marL="0" indent="0">
              <a:buNone/>
            </a:pPr>
            <a:r>
              <a:rPr lang="en-GB" sz="1600" b="1" dirty="0" smtClean="0">
                <a:latin typeface="Calibri" pitchFamily="34" charset="0"/>
                <a:cs typeface="Calibri" pitchFamily="34" charset="0"/>
              </a:rPr>
              <a:t>Task </a:t>
            </a:r>
            <a:r>
              <a:rPr lang="en-GB" sz="1600" b="1" dirty="0">
                <a:latin typeface="Calibri" pitchFamily="34" charset="0"/>
                <a:cs typeface="Calibri" pitchFamily="34" charset="0"/>
              </a:rPr>
              <a:t>2 – P4.2 – </a:t>
            </a:r>
            <a:r>
              <a:rPr lang="en-GB" sz="1600" dirty="0">
                <a:latin typeface="Calibri" pitchFamily="34" charset="0"/>
                <a:cs typeface="Calibri" pitchFamily="34" charset="0"/>
              </a:rPr>
              <a:t>With reference to a specific type of information processing system (Epos, Sims, </a:t>
            </a:r>
            <a:r>
              <a:rPr lang="en-GB" sz="1600" dirty="0" err="1">
                <a:latin typeface="Calibri" pitchFamily="34" charset="0"/>
                <a:cs typeface="Calibri" pitchFamily="34" charset="0"/>
              </a:rPr>
              <a:t>JStore</a:t>
            </a:r>
            <a:r>
              <a:rPr lang="en-GB" sz="1600" dirty="0">
                <a:latin typeface="Calibri" pitchFamily="34" charset="0"/>
                <a:cs typeface="Calibri" pitchFamily="34" charset="0"/>
              </a:rPr>
              <a:t>, Alice, </a:t>
            </a:r>
            <a:r>
              <a:rPr lang="en-GB" sz="1600" dirty="0" err="1">
                <a:latin typeface="Calibri" pitchFamily="34" charset="0"/>
                <a:cs typeface="Calibri" pitchFamily="34" charset="0"/>
              </a:rPr>
              <a:t>Api</a:t>
            </a:r>
            <a:r>
              <a:rPr lang="en-GB" sz="1600" dirty="0">
                <a:latin typeface="Calibri" pitchFamily="34" charset="0"/>
                <a:cs typeface="Calibri" pitchFamily="34" charset="0"/>
              </a:rPr>
              <a:t>, </a:t>
            </a:r>
            <a:r>
              <a:rPr lang="en-GB" sz="1600" dirty="0" err="1">
                <a:latin typeface="Calibri" pitchFamily="34" charset="0"/>
                <a:cs typeface="Calibri" pitchFamily="34" charset="0"/>
              </a:rPr>
              <a:t>Netloan</a:t>
            </a:r>
            <a:r>
              <a:rPr lang="en-GB" sz="1600" dirty="0">
                <a:latin typeface="Calibri" pitchFamily="34" charset="0"/>
                <a:cs typeface="Calibri" pitchFamily="34" charset="0"/>
              </a:rPr>
              <a:t>, Janet), describe the functions of Data and how it is used by companies.</a:t>
            </a:r>
          </a:p>
          <a:p>
            <a:pPr marL="0" indent="0">
              <a:buNone/>
            </a:pPr>
            <a:r>
              <a:rPr lang="en-GB" sz="1600" b="1" dirty="0" smtClean="0">
                <a:latin typeface="Calibri" pitchFamily="34" charset="0"/>
                <a:cs typeface="Calibri" pitchFamily="34" charset="0"/>
              </a:rPr>
              <a:t>Task </a:t>
            </a:r>
            <a:r>
              <a:rPr lang="en-GB" sz="1600" b="1" dirty="0">
                <a:latin typeface="Calibri" pitchFamily="34" charset="0"/>
                <a:cs typeface="Calibri" pitchFamily="34" charset="0"/>
              </a:rPr>
              <a:t>3 – P4.3 – </a:t>
            </a:r>
            <a:r>
              <a:rPr lang="en-GB" sz="1600" dirty="0">
                <a:latin typeface="Calibri" pitchFamily="34" charset="0"/>
                <a:cs typeface="Calibri" pitchFamily="34" charset="0"/>
              </a:rPr>
              <a:t>State and explain the information sharing needs of two merging department in terms of legal access to information, merging of databases, and how will the company’s information systems would need to function?</a:t>
            </a:r>
          </a:p>
          <a:p>
            <a:pPr marL="0" indent="0">
              <a:buNone/>
            </a:pPr>
            <a:r>
              <a:rPr lang="en-GB" sz="1600" b="1" dirty="0" smtClean="0">
                <a:latin typeface="Calibri" pitchFamily="34" charset="0"/>
                <a:cs typeface="Calibri" pitchFamily="34" charset="0"/>
              </a:rPr>
              <a:t>Task </a:t>
            </a:r>
            <a:r>
              <a:rPr lang="en-GB" sz="1600" b="1" dirty="0">
                <a:latin typeface="Calibri" pitchFamily="34" charset="0"/>
                <a:cs typeface="Calibri" pitchFamily="34" charset="0"/>
              </a:rPr>
              <a:t>4 – P5.1 – </a:t>
            </a:r>
            <a:r>
              <a:rPr lang="en-GB" sz="1600" dirty="0">
                <a:latin typeface="Calibri" pitchFamily="34" charset="0"/>
                <a:cs typeface="Calibri" pitchFamily="34" charset="0"/>
              </a:rPr>
              <a:t>Explain and identify a range of information systems used within your selected business.</a:t>
            </a:r>
          </a:p>
          <a:p>
            <a:pPr marL="0" indent="0">
              <a:buNone/>
            </a:pPr>
            <a:r>
              <a:rPr lang="en-GB" sz="1600" b="1" dirty="0" smtClean="0">
                <a:latin typeface="Calibri" pitchFamily="34" charset="0"/>
                <a:cs typeface="Calibri" pitchFamily="34" charset="0"/>
              </a:rPr>
              <a:t>Task </a:t>
            </a:r>
            <a:r>
              <a:rPr lang="en-GB" sz="1600" b="1" dirty="0">
                <a:latin typeface="Calibri" pitchFamily="34" charset="0"/>
                <a:cs typeface="Calibri" pitchFamily="34" charset="0"/>
              </a:rPr>
              <a:t>5 – P5.2 – </a:t>
            </a:r>
            <a:r>
              <a:rPr lang="en-GB" sz="1600" dirty="0">
                <a:latin typeface="Calibri" pitchFamily="34" charset="0"/>
                <a:cs typeface="Calibri" pitchFamily="34" charset="0"/>
              </a:rPr>
              <a:t>Explain and identify a range of information needs within your business for the three tiers of decision makers.</a:t>
            </a:r>
          </a:p>
          <a:p>
            <a:pPr marL="0" indent="0">
              <a:buNone/>
            </a:pPr>
            <a:r>
              <a:rPr lang="en-GB" sz="1600" b="1" dirty="0" smtClean="0">
                <a:latin typeface="Calibri" pitchFamily="34" charset="0"/>
                <a:cs typeface="Calibri" pitchFamily="34" charset="0"/>
              </a:rPr>
              <a:t>Task </a:t>
            </a:r>
            <a:r>
              <a:rPr lang="en-GB" sz="1600" b="1" dirty="0">
                <a:latin typeface="Calibri" pitchFamily="34" charset="0"/>
                <a:cs typeface="Calibri" pitchFamily="34" charset="0"/>
              </a:rPr>
              <a:t>6 – P5.3 – </a:t>
            </a:r>
            <a:r>
              <a:rPr lang="en-GB" sz="1600" dirty="0">
                <a:latin typeface="Calibri" pitchFamily="34" charset="0"/>
                <a:cs typeface="Calibri" pitchFamily="34" charset="0"/>
              </a:rPr>
              <a:t>Explain what a Data Flow Diagrams (DFD) are</a:t>
            </a:r>
          </a:p>
          <a:p>
            <a:pPr marL="0" indent="0">
              <a:buNone/>
            </a:pPr>
            <a:r>
              <a:rPr lang="en-GB" sz="1600" b="1" dirty="0" smtClean="0">
                <a:latin typeface="Calibri" pitchFamily="34" charset="0"/>
                <a:cs typeface="Calibri" pitchFamily="34" charset="0"/>
              </a:rPr>
              <a:t>Task </a:t>
            </a:r>
            <a:r>
              <a:rPr lang="en-GB" sz="1600" b="1" dirty="0">
                <a:latin typeface="Calibri" pitchFamily="34" charset="0"/>
                <a:cs typeface="Calibri" pitchFamily="34" charset="0"/>
              </a:rPr>
              <a:t>7 – M2.1 - </a:t>
            </a:r>
            <a:r>
              <a:rPr lang="en-GB" sz="1600" dirty="0">
                <a:latin typeface="Calibri" pitchFamily="34" charset="0"/>
                <a:cs typeface="Calibri" pitchFamily="34" charset="0"/>
              </a:rPr>
              <a:t>Present Data Flow Diagrams (DFD) for 2 of the following scenarios, showing how your business’s information system works and information flows through the different areas of the business</a:t>
            </a:r>
          </a:p>
          <a:p>
            <a:pPr marL="0" indent="0">
              <a:buNone/>
            </a:pPr>
            <a:r>
              <a:rPr lang="en-GB" sz="1600" b="1" dirty="0">
                <a:latin typeface="Calibri" pitchFamily="34" charset="0"/>
                <a:cs typeface="Calibri" pitchFamily="34" charset="0"/>
              </a:rPr>
              <a:t>Task 8 – P5.3 – </a:t>
            </a:r>
            <a:r>
              <a:rPr lang="en-GB" sz="1600" dirty="0">
                <a:latin typeface="Calibri" pitchFamily="34" charset="0"/>
                <a:cs typeface="Calibri" pitchFamily="34" charset="0"/>
              </a:rPr>
              <a:t>Based on a specific information system used within your selected business, produce a report that includes and references the 3 levels of the DFD, when outlining the following areas:</a:t>
            </a:r>
          </a:p>
          <a:p>
            <a:pPr marL="0" indent="0">
              <a:buNone/>
            </a:pPr>
            <a:r>
              <a:rPr lang="en-GB" sz="1600" b="1" dirty="0" smtClean="0">
                <a:latin typeface="Calibri" pitchFamily="34" charset="0"/>
                <a:cs typeface="Calibri" pitchFamily="34" charset="0"/>
              </a:rPr>
              <a:t>Task </a:t>
            </a:r>
            <a:r>
              <a:rPr lang="en-GB" sz="1600" b="1" dirty="0">
                <a:latin typeface="Calibri" pitchFamily="34" charset="0"/>
                <a:cs typeface="Calibri" pitchFamily="34" charset="0"/>
              </a:rPr>
              <a:t>9 - D2.1 – </a:t>
            </a:r>
            <a:r>
              <a:rPr lang="en-GB" sz="1600" dirty="0">
                <a:latin typeface="Calibri" pitchFamily="34" charset="0"/>
                <a:cs typeface="Calibri" pitchFamily="34" charset="0"/>
              </a:rPr>
              <a:t>Analyse the legal implications that need to be considered when dealing with information/data within your businesses system (</a:t>
            </a:r>
            <a:r>
              <a:rPr lang="en-GB" sz="1600" dirty="0" smtClean="0">
                <a:latin typeface="Calibri" pitchFamily="34" charset="0"/>
                <a:cs typeface="Calibri" pitchFamily="34" charset="0"/>
              </a:rPr>
              <a:t>inputs/outputs)</a:t>
            </a:r>
          </a:p>
          <a:p>
            <a:pPr marL="0" indent="0">
              <a:buNone/>
            </a:pPr>
            <a:r>
              <a:rPr lang="en-GB" sz="1600" b="1" dirty="0" smtClean="0">
                <a:latin typeface="Calibri" pitchFamily="34" charset="0"/>
                <a:cs typeface="Calibri" pitchFamily="34" charset="0"/>
              </a:rPr>
              <a:t>Task </a:t>
            </a:r>
            <a:r>
              <a:rPr lang="en-GB" sz="1600" b="1" dirty="0">
                <a:latin typeface="Calibri" pitchFamily="34" charset="0"/>
                <a:cs typeface="Calibri" pitchFamily="34" charset="0"/>
              </a:rPr>
              <a:t>10 - D2.2 - </a:t>
            </a:r>
            <a:r>
              <a:rPr lang="en-GB" sz="1600" dirty="0">
                <a:latin typeface="Calibri" pitchFamily="34" charset="0"/>
                <a:cs typeface="Calibri" pitchFamily="34" charset="0"/>
              </a:rPr>
              <a:t>Analyse the ethical implications that need to be considered when dealing with information/data within your businesses system (inputs/outputs)</a:t>
            </a:r>
            <a:endParaRPr lang="en-GB" sz="1600" b="1" dirty="0">
              <a:latin typeface="Calibri" pitchFamily="34" charset="0"/>
              <a:cs typeface="Calibri" pitchFamily="34" charset="0"/>
            </a:endParaRPr>
          </a:p>
        </p:txBody>
      </p:sp>
      <p:sp>
        <p:nvSpPr>
          <p:cNvPr id="3" name="Title 2"/>
          <p:cNvSpPr>
            <a:spLocks noGrp="1"/>
          </p:cNvSpPr>
          <p:nvPr>
            <p:ph type="title"/>
          </p:nvPr>
        </p:nvSpPr>
        <p:spPr>
          <a:xfrm>
            <a:off x="179512" y="404664"/>
            <a:ext cx="8640960" cy="706090"/>
          </a:xfrm>
        </p:spPr>
        <p:txBody>
          <a:bodyPr>
            <a:normAutofit/>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109728" indent="0">
              <a:buNone/>
            </a:pPr>
            <a:r>
              <a:rPr lang="en-GB" sz="1600" b="1" dirty="0" smtClean="0"/>
              <a:t>P4 - </a:t>
            </a:r>
            <a:r>
              <a:rPr lang="en-GB" sz="1600" dirty="0" smtClean="0"/>
              <a:t>Evidence </a:t>
            </a:r>
            <a:r>
              <a:rPr lang="en-GB" sz="1600" dirty="0"/>
              <a:t>could be presented in the form of a report or presentation and learners must describe the generic features and functions of information systems including reference to specific types of systems that could be used</a:t>
            </a:r>
            <a:r>
              <a:rPr lang="en-GB" sz="1600" dirty="0" smtClean="0"/>
              <a:t>.</a:t>
            </a:r>
          </a:p>
          <a:p>
            <a:pPr marL="109728" indent="0">
              <a:buNone/>
            </a:pPr>
            <a:r>
              <a:rPr lang="en-GB" sz="1600" b="1" dirty="0" smtClean="0"/>
              <a:t>P5 - </a:t>
            </a:r>
            <a:r>
              <a:rPr lang="en-GB" sz="1600" dirty="0" smtClean="0"/>
              <a:t>Evidence </a:t>
            </a:r>
            <a:r>
              <a:rPr lang="en-GB" sz="1600" dirty="0"/>
              <a:t>could be made in the form of a report or presentation. A business scenario must be provided to the learner to enable them to identify potential information systems used. The learner must clearly identify the business and information processes, and describe the information system, its purpose and how it works</a:t>
            </a:r>
            <a:r>
              <a:rPr lang="en-GB" sz="1600" dirty="0" smtClean="0"/>
              <a:t>.</a:t>
            </a:r>
            <a:endParaRPr lang="en-GB" sz="1600" dirty="0"/>
          </a:p>
          <a:p>
            <a:pPr marL="109728" indent="0">
              <a:buNone/>
            </a:pPr>
            <a:r>
              <a:rPr lang="en-GB" sz="1600" b="1" dirty="0" smtClean="0"/>
              <a:t>M2 -</a:t>
            </a:r>
            <a:r>
              <a:rPr lang="en-GB" sz="1600" dirty="0" smtClean="0"/>
              <a:t> Evidence </a:t>
            </a:r>
            <a:r>
              <a:rPr lang="en-GB" sz="1600" dirty="0"/>
              <a:t>of at least a minimum of two DFDs must be provided to illustrate two complete processes within a specified functional area of the organisation. Free software from the internet for DFDs are available for download onto the learners own computer to draw out the DFDs, hand drawn alternatives are also acceptable and could be scanned into a report or presentation. The learner must check each process to ensure that they have used the industry recognised symbols. The learner must ensure they check and correct any errors</a:t>
            </a:r>
            <a:r>
              <a:rPr lang="en-GB" sz="1600" dirty="0" smtClean="0"/>
              <a:t>.</a:t>
            </a:r>
            <a:endParaRPr lang="en-GB" sz="1600" dirty="0"/>
          </a:p>
          <a:p>
            <a:pPr marL="109728" indent="0">
              <a:buNone/>
            </a:pPr>
            <a:r>
              <a:rPr lang="en-GB" sz="1600" b="1" dirty="0" smtClean="0"/>
              <a:t>D2 - </a:t>
            </a:r>
            <a:r>
              <a:rPr lang="en-GB" sz="1600" dirty="0" smtClean="0"/>
              <a:t>This is </a:t>
            </a:r>
            <a:r>
              <a:rPr lang="en-GB" sz="1600" dirty="0"/>
              <a:t>an extension of the work evidenced in M2. Learners must analyse the legal and ethical implications on the data flows that they have identified in their diagrams. Their diagrams could be annotated to identify these and/or a separate detailed report used</a:t>
            </a:r>
            <a:r>
              <a:rPr lang="en-GB" sz="1600" dirty="0" smtClean="0"/>
              <a:t>.</a:t>
            </a:r>
            <a:endParaRPr lang="en-GB" sz="1550" dirty="0" smtClean="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a:t>LO1 </a:t>
            </a:r>
            <a:r>
              <a:rPr lang="en-GB" dirty="0" smtClean="0"/>
              <a:t>– Assessment Criteria</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109728" indent="0">
              <a:buNone/>
            </a:pPr>
            <a:r>
              <a:rPr lang="en-GB" sz="1600" b="1" dirty="0" smtClean="0"/>
              <a:t>Know </a:t>
            </a:r>
            <a:r>
              <a:rPr lang="en-GB" sz="1600" b="1" dirty="0"/>
              <a:t>the features and functions of information systems </a:t>
            </a:r>
            <a:endParaRPr lang="en-GB" sz="1600" dirty="0"/>
          </a:p>
          <a:p>
            <a:r>
              <a:rPr lang="en-GB" sz="1600" dirty="0"/>
              <a:t>The tutor should deliver information relating to all the features of information systems. Tutors should compare and contrast the features and functions with the learner as part of a group discussion to identify differences in requirements for information system. Using an example of an organisation and departments having to merge for example Sales moving into Marketing rather than separate departments would give opportunities for the tutor to encourage discussion on what the IT administration would need to consider once the department has merged. Learners could be in groups with different companies with merging departments or a department disappearing. How will the company’s information systems function? </a:t>
            </a:r>
          </a:p>
          <a:p>
            <a:r>
              <a:rPr lang="en-GB" sz="1600" dirty="0"/>
              <a:t>The tutor should select an organisation to explore with the learners, taking into account the company’s systems. The tutor needs to describe the system and how it works, giving examples of the systems using Data Flow Diagrams to illustrate the input and output of information. Using free software such as “</a:t>
            </a:r>
            <a:r>
              <a:rPr lang="en-GB" sz="1600" dirty="0" err="1"/>
              <a:t>SmartDraw</a:t>
            </a:r>
            <a:r>
              <a:rPr lang="en-GB" sz="1600" dirty="0"/>
              <a:t>” the DFD can easily be created with industry recognised symbols for the learner to be familiar with. Splitting the learners into groups and letting them work on a DFD of a certain procedure for example, the student enrolment process. Later, take into account the legal implications relating to the storage and flow of the learners information as discussed within the group. </a:t>
            </a:r>
            <a:endParaRPr lang="en-GB" sz="1600" dirty="0" smtClean="0">
              <a:latin typeface="Calibri" pitchFamily="34" charset="0"/>
            </a:endParaRPr>
          </a:p>
        </p:txBody>
      </p:sp>
      <p:sp>
        <p:nvSpPr>
          <p:cNvPr id="3" name="Title 2"/>
          <p:cNvSpPr>
            <a:spLocks noGrp="1"/>
          </p:cNvSpPr>
          <p:nvPr>
            <p:ph type="title"/>
          </p:nvPr>
        </p:nvSpPr>
        <p:spPr>
          <a:xfrm>
            <a:off x="457200" y="346646"/>
            <a:ext cx="8229600" cy="634082"/>
          </a:xfrm>
        </p:spPr>
        <p:txBody>
          <a:bodyPr/>
          <a:lstStyle/>
          <a:p>
            <a:r>
              <a:rPr lang="en-GB" dirty="0"/>
              <a:t>L</a:t>
            </a:r>
            <a:r>
              <a:rPr lang="en-GB" dirty="0" smtClean="0"/>
              <a:t>O1 - Scenario</a:t>
            </a:r>
            <a:endParaRPr lang="en-GB" dirty="0"/>
          </a:p>
        </p:txBody>
      </p:sp>
    </p:spTree>
    <p:extLst>
      <p:ext uri="{BB962C8B-B14F-4D97-AF65-F5344CB8AC3E}">
        <p14:creationId xmlns:p14="http://schemas.microsoft.com/office/powerpoint/2010/main" val="2461947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040560"/>
          </a:xfrm>
        </p:spPr>
        <p:txBody>
          <a:bodyPr numCol="1">
            <a:noAutofit/>
          </a:bodyPr>
          <a:lstStyle/>
          <a:p>
            <a:pPr marL="109728" indent="0">
              <a:buNone/>
            </a:pPr>
            <a:r>
              <a:rPr lang="en-GB" sz="1500" dirty="0" smtClean="0"/>
              <a:t>Information comes in many different forms with a variety of data types, and how that  data is transferred into information depends on the nature and technical probity of the hardware and software involved. Systems such as Sims and Epos all transfer the raw data into manageable chunks, and that information is then disseminated to the individuals who will use that information or take the raw data and use it themselves.</a:t>
            </a:r>
          </a:p>
          <a:p>
            <a:pPr marL="109728" indent="0">
              <a:buNone/>
            </a:pPr>
            <a:r>
              <a:rPr lang="en-GB" sz="1500" dirty="0" smtClean="0"/>
              <a:t>For instance, a sale goes through the checkout in a Tesco’s store. The Epos system then uses that bar code information as it passes through the counter to different departments, all who use the information for a different purpose and all with an different analysis and end goal in mind.</a:t>
            </a:r>
          </a:p>
          <a:p>
            <a:pPr marL="641350" indent="-285750"/>
            <a:r>
              <a:rPr lang="en-GB" sz="1500" dirty="0" smtClean="0"/>
              <a:t>Warehousing takes the information and uses it against stock control to measure if there is enough stock left.</a:t>
            </a:r>
          </a:p>
          <a:p>
            <a:pPr marL="641350" indent="-285750"/>
            <a:r>
              <a:rPr lang="en-GB" sz="1500" dirty="0" smtClean="0"/>
              <a:t>Marketing take the sale and decide if there is room for marketing, promotions, discounting etc.</a:t>
            </a:r>
          </a:p>
          <a:p>
            <a:pPr marL="641350" indent="-285750"/>
            <a:r>
              <a:rPr lang="en-GB" sz="1500" dirty="0" smtClean="0"/>
              <a:t>Stores take the information to put a replacement on the shelf.</a:t>
            </a:r>
          </a:p>
          <a:p>
            <a:pPr marL="641350" indent="-285750"/>
            <a:r>
              <a:rPr lang="en-GB" sz="1500" dirty="0" smtClean="0"/>
              <a:t>Accounts take the sale and place the money into the bank.</a:t>
            </a:r>
          </a:p>
          <a:p>
            <a:pPr marL="641350" indent="-285750"/>
            <a:r>
              <a:rPr lang="en-GB" sz="1500" dirty="0" smtClean="0"/>
              <a:t>HR take the sale and measure it against the amount of staff there is on the floor in case there is too much staff and not cost effective.</a:t>
            </a:r>
          </a:p>
          <a:p>
            <a:pPr marL="641350" indent="-285750"/>
            <a:r>
              <a:rPr lang="en-GB" sz="1500" dirty="0" smtClean="0"/>
              <a:t>And then there is R&amp;D, Management, Promotions and others in the line who will use the same information for other purposes.</a:t>
            </a:r>
          </a:p>
          <a:p>
            <a:pPr marL="355600" indent="0">
              <a:buNone/>
            </a:pPr>
            <a:r>
              <a:rPr lang="en-GB" sz="1500" dirty="0" smtClean="0"/>
              <a:t>With a school this information will cross the hands of double this amount of staff before it is finally discarded or updated.</a:t>
            </a:r>
          </a:p>
        </p:txBody>
      </p:sp>
      <p:sp>
        <p:nvSpPr>
          <p:cNvPr id="3" name="Title 2"/>
          <p:cNvSpPr>
            <a:spLocks noGrp="1"/>
          </p:cNvSpPr>
          <p:nvPr>
            <p:ph type="title"/>
          </p:nvPr>
        </p:nvSpPr>
        <p:spPr>
          <a:xfrm>
            <a:off x="457200" y="332656"/>
            <a:ext cx="8229600" cy="634082"/>
          </a:xfrm>
        </p:spPr>
        <p:txBody>
          <a:bodyPr>
            <a:normAutofit fontScale="90000"/>
          </a:bodyPr>
          <a:lstStyle/>
          <a:p>
            <a:r>
              <a:rPr lang="en-GB" dirty="0" smtClean="0"/>
              <a:t>P4.1 – The Nature of Information</a:t>
            </a:r>
            <a:endParaRPr lang="en-GB" dirty="0"/>
          </a:p>
        </p:txBody>
      </p:sp>
    </p:spTree>
    <p:extLst>
      <p:ext uri="{BB962C8B-B14F-4D97-AF65-F5344CB8AC3E}">
        <p14:creationId xmlns:p14="http://schemas.microsoft.com/office/powerpoint/2010/main" val="35067482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040560"/>
          </a:xfrm>
        </p:spPr>
        <p:txBody>
          <a:bodyPr numCol="1">
            <a:noAutofit/>
          </a:bodyPr>
          <a:lstStyle/>
          <a:p>
            <a:pPr marL="3175" indent="0">
              <a:buNone/>
            </a:pPr>
            <a:r>
              <a:rPr lang="en-GB" sz="1600" dirty="0" smtClean="0"/>
              <a:t>The features of that one sale and the number of handlers would seem like a huge burden but this is how data is broken down within businesses.</a:t>
            </a:r>
          </a:p>
          <a:p>
            <a:pPr marL="3175" indent="0">
              <a:buNone/>
            </a:pPr>
            <a:r>
              <a:rPr lang="en-GB" sz="1600" dirty="0" smtClean="0"/>
              <a:t>Date Features:</a:t>
            </a:r>
          </a:p>
          <a:p>
            <a:pPr marL="288925" indent="-285750"/>
            <a:r>
              <a:rPr lang="en-GB" sz="1600" b="1" dirty="0" smtClean="0"/>
              <a:t>Data</a:t>
            </a:r>
            <a:r>
              <a:rPr lang="en-GB" sz="1600" dirty="0" smtClean="0"/>
              <a:t> – the raw file with the different sections, depending on the days, separated into data fields and data types. How this is input and what it contains can have an impact on how it is analysed and interpreted and finally used.</a:t>
            </a:r>
          </a:p>
          <a:p>
            <a:pPr marL="288925" indent="-285750"/>
            <a:r>
              <a:rPr lang="en-GB" sz="1600" b="1" dirty="0" smtClean="0"/>
              <a:t>People</a:t>
            </a:r>
            <a:r>
              <a:rPr lang="en-GB" sz="1600" dirty="0" smtClean="0"/>
              <a:t> – The different job titles of people will dictate what kind of information is used and processed. Marketing will likely needs sales information but not bar code numbers, store people will not need calorie counts but will require weight and storage information.</a:t>
            </a:r>
          </a:p>
          <a:p>
            <a:pPr marL="288925" indent="-285750"/>
            <a:r>
              <a:rPr lang="en-GB" sz="1600" b="1" dirty="0" smtClean="0"/>
              <a:t>Hardware</a:t>
            </a:r>
            <a:r>
              <a:rPr lang="en-GB" sz="1600" dirty="0" smtClean="0"/>
              <a:t> – the types of machine for storage, processing and management of information can have an impact of the type of information gathered and how it is manipulated. Hotmail has almost unlimited storage and can therefor not restrict down the information and collected whereas a local garage mechanic might just store the customers car details, address and MOT status for their customers.</a:t>
            </a:r>
          </a:p>
          <a:p>
            <a:pPr marL="288925" indent="-285750"/>
            <a:r>
              <a:rPr lang="en-GB" sz="1600" b="1" dirty="0" smtClean="0"/>
              <a:t>Software</a:t>
            </a:r>
            <a:r>
              <a:rPr lang="en-GB" sz="1600" dirty="0" smtClean="0"/>
              <a:t> – The type of software for editing and manipulating information can restrict the kind of information and the features of that information. Access is good, good enough for a small business but cannot manage information like Sims can, it cannot cross thread, it cannot share beyond Microsoft products. </a:t>
            </a:r>
          </a:p>
          <a:p>
            <a:endParaRPr lang="en-GB" sz="1600" dirty="0" smtClean="0"/>
          </a:p>
        </p:txBody>
      </p:sp>
      <p:sp>
        <p:nvSpPr>
          <p:cNvPr id="3" name="Title 2"/>
          <p:cNvSpPr>
            <a:spLocks noGrp="1"/>
          </p:cNvSpPr>
          <p:nvPr>
            <p:ph type="title"/>
          </p:nvPr>
        </p:nvSpPr>
        <p:spPr>
          <a:xfrm>
            <a:off x="457200" y="332656"/>
            <a:ext cx="8229600" cy="634082"/>
          </a:xfrm>
        </p:spPr>
        <p:txBody>
          <a:bodyPr>
            <a:normAutofit fontScale="90000"/>
          </a:bodyPr>
          <a:lstStyle/>
          <a:p>
            <a:r>
              <a:rPr lang="en-GB" dirty="0" smtClean="0"/>
              <a:t>P4.1 – The features of Information</a:t>
            </a:r>
            <a:endParaRPr lang="en-GB" dirty="0"/>
          </a:p>
        </p:txBody>
      </p:sp>
    </p:spTree>
    <p:extLst>
      <p:ext uri="{BB962C8B-B14F-4D97-AF65-F5344CB8AC3E}">
        <p14:creationId xmlns:p14="http://schemas.microsoft.com/office/powerpoint/2010/main" val="5206049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040560"/>
          </a:xfrm>
        </p:spPr>
        <p:txBody>
          <a:bodyPr numCol="1">
            <a:noAutofit/>
          </a:bodyPr>
          <a:lstStyle/>
          <a:p>
            <a:pPr marL="288925" indent="-285750"/>
            <a:r>
              <a:rPr lang="en-GB" sz="1800" b="1" dirty="0" smtClean="0"/>
              <a:t>Communication flows </a:t>
            </a:r>
            <a:r>
              <a:rPr lang="en-GB" sz="1800" dirty="0" smtClean="0"/>
              <a:t>– How the company transfers the information from one department to the other in terms of Data protection needs, in terms of speed, in terms of post processing can have an impact on the features of the data that can be transferred. In a company the warehousing does not need to know who bought that can of beans so the data needs to be filtered, but they cannot send their information after filtering back to Human resources without there being bits missing that might be necessary, so Human Resources might need the information from sales instead. Each time something gets lost in the flow the company needs to step back to a more raw version of the information.</a:t>
            </a:r>
          </a:p>
          <a:p>
            <a:pPr marL="288925" indent="-285750"/>
            <a:endParaRPr lang="en-GB" sz="1800" dirty="0" smtClean="0"/>
          </a:p>
          <a:p>
            <a:r>
              <a:rPr lang="en-GB" sz="1800" b="1" dirty="0" smtClean="0"/>
              <a:t>Task 1 – P4.1 – </a:t>
            </a:r>
            <a:r>
              <a:rPr lang="en-GB" sz="1800" dirty="0" smtClean="0"/>
              <a:t>With reference to a specific type of information processing system (Epos, Sims, </a:t>
            </a:r>
            <a:r>
              <a:rPr lang="en-GB" sz="1800" dirty="0" err="1" smtClean="0"/>
              <a:t>JStore</a:t>
            </a:r>
            <a:r>
              <a:rPr lang="en-GB" sz="1800" dirty="0" smtClean="0"/>
              <a:t>, Alice, </a:t>
            </a:r>
            <a:r>
              <a:rPr lang="en-GB" sz="1800" dirty="0" err="1" smtClean="0"/>
              <a:t>Api</a:t>
            </a:r>
            <a:r>
              <a:rPr lang="en-GB" sz="1800" dirty="0" smtClean="0"/>
              <a:t>, </a:t>
            </a:r>
            <a:r>
              <a:rPr lang="en-GB" sz="1800" dirty="0" err="1" smtClean="0"/>
              <a:t>Netloan</a:t>
            </a:r>
            <a:r>
              <a:rPr lang="en-GB" sz="1800" dirty="0" smtClean="0"/>
              <a:t>, Janet), describe the features of Data and how it is used by companies.</a:t>
            </a:r>
          </a:p>
        </p:txBody>
      </p:sp>
      <p:sp>
        <p:nvSpPr>
          <p:cNvPr id="3" name="Title 2"/>
          <p:cNvSpPr>
            <a:spLocks noGrp="1"/>
          </p:cNvSpPr>
          <p:nvPr>
            <p:ph type="title"/>
          </p:nvPr>
        </p:nvSpPr>
        <p:spPr>
          <a:xfrm>
            <a:off x="457200" y="332656"/>
            <a:ext cx="8229600" cy="634082"/>
          </a:xfrm>
        </p:spPr>
        <p:txBody>
          <a:bodyPr>
            <a:normAutofit fontScale="90000"/>
          </a:bodyPr>
          <a:lstStyle/>
          <a:p>
            <a:r>
              <a:rPr lang="en-GB" dirty="0" smtClean="0"/>
              <a:t>P4.1 – The features of Information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970069567"/>
              </p:ext>
            </p:extLst>
          </p:nvPr>
        </p:nvGraphicFramePr>
        <p:xfrm>
          <a:off x="971600" y="5268096"/>
          <a:ext cx="7488831" cy="618320"/>
        </p:xfrm>
        <a:graphic>
          <a:graphicData uri="http://schemas.openxmlformats.org/drawingml/2006/table">
            <a:tbl>
              <a:tblPr firstRow="1" firstCol="1" bandRow="1">
                <a:tableStyleId>{5C22544A-7EE6-4342-B048-85BDC9FD1C3A}</a:tableStyleId>
              </a:tblPr>
              <a:tblGrid>
                <a:gridCol w="2496277"/>
                <a:gridCol w="2496277"/>
                <a:gridCol w="2496277"/>
              </a:tblGrid>
              <a:tr h="166152">
                <a:tc>
                  <a:txBody>
                    <a:bodyPr/>
                    <a:lstStyle/>
                    <a:p>
                      <a:pPr algn="ctr">
                        <a:lnSpc>
                          <a:spcPct val="115000"/>
                        </a:lnSpc>
                        <a:spcAft>
                          <a:spcPts val="0"/>
                        </a:spcAft>
                      </a:pPr>
                      <a:r>
                        <a:rPr lang="en-GB" sz="1600" b="1" dirty="0" smtClean="0">
                          <a:effectLst/>
                        </a:rPr>
                        <a:t>Data</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smtClean="0">
                          <a:effectLst/>
                        </a:rPr>
                        <a:t>People</a:t>
                      </a:r>
                      <a:endParaRPr lang="en-GB"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en-GB" sz="1600" b="1" dirty="0" smtClean="0">
                          <a:effectLst/>
                        </a:rPr>
                        <a:t>Hardware</a:t>
                      </a:r>
                      <a:endParaRPr lang="en-GB" sz="1600" b="1" dirty="0">
                        <a:effectLst/>
                        <a:latin typeface="Calibri"/>
                        <a:ea typeface="Calibri"/>
                        <a:cs typeface="Times New Roman"/>
                      </a:endParaRPr>
                    </a:p>
                  </a:txBody>
                  <a:tcPr marL="68580" marR="68580" marT="0" marB="0"/>
                </a:tc>
              </a:tr>
              <a:tr h="337904">
                <a:tc>
                  <a:txBody>
                    <a:bodyPr/>
                    <a:lstStyle/>
                    <a:p>
                      <a:pPr algn="ctr">
                        <a:lnSpc>
                          <a:spcPct val="115000"/>
                        </a:lnSpc>
                        <a:spcAft>
                          <a:spcPts val="0"/>
                        </a:spcAft>
                      </a:pPr>
                      <a:r>
                        <a:rPr lang="en-GB" sz="1600" b="1" dirty="0" smtClean="0">
                          <a:effectLst/>
                        </a:rPr>
                        <a:t>Software</a:t>
                      </a:r>
                      <a:endParaRPr lang="en-GB" sz="1600" b="1" dirty="0">
                        <a:effectLst/>
                      </a:endParaRPr>
                    </a:p>
                  </a:txBody>
                  <a:tcPr marL="68580" marR="68580" marT="0" marB="0"/>
                </a:tc>
                <a:tc gridSpan="2">
                  <a:txBody>
                    <a:bodyPr/>
                    <a:lstStyle/>
                    <a:p>
                      <a:pPr algn="ctr">
                        <a:lnSpc>
                          <a:spcPct val="115000"/>
                        </a:lnSpc>
                        <a:spcAft>
                          <a:spcPts val="0"/>
                        </a:spcAft>
                      </a:pPr>
                      <a:r>
                        <a:rPr lang="en-GB" sz="1600" b="1" dirty="0" smtClean="0">
                          <a:effectLst/>
                        </a:rPr>
                        <a:t>Communication flows</a:t>
                      </a:r>
                      <a:endParaRPr lang="en-GB" sz="1600" b="1" dirty="0">
                        <a:effectLst/>
                        <a:latin typeface="Calibri"/>
                        <a:ea typeface="Calibri"/>
                        <a:cs typeface="Times New Roman"/>
                      </a:endParaRPr>
                    </a:p>
                  </a:txBody>
                  <a:tcPr marL="68580" marR="68580" marT="0" marB="0"/>
                </a:tc>
                <a:tc hMerge="1">
                  <a:txBody>
                    <a:bodyPr/>
                    <a:lstStyle/>
                    <a:p>
                      <a:pPr algn="ctr">
                        <a:lnSpc>
                          <a:spcPct val="115000"/>
                        </a:lnSpc>
                        <a:spcAft>
                          <a:spcPts val="0"/>
                        </a:spcAft>
                      </a:pPr>
                      <a:endParaRPr lang="en-GB" sz="1600" b="1" dirty="0">
                        <a:effectLst/>
                        <a:latin typeface="Calibri"/>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12908869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040560"/>
          </a:xfrm>
        </p:spPr>
        <p:txBody>
          <a:bodyPr numCol="1">
            <a:noAutofit/>
          </a:bodyPr>
          <a:lstStyle/>
          <a:p>
            <a:pPr marL="3175" indent="0">
              <a:buNone/>
            </a:pPr>
            <a:r>
              <a:rPr lang="en-GB" sz="1800" dirty="0" smtClean="0"/>
              <a:t>How the information is collected and how the information is processed once it has been collected can determine who gets what information and how much use they can make of the information. The people who are responsible for collecting the data rarely have anything to do with its use afterwards. </a:t>
            </a:r>
          </a:p>
          <a:p>
            <a:pPr marL="288925" indent="-285750"/>
            <a:r>
              <a:rPr lang="en-GB" sz="1800" b="1" dirty="0" smtClean="0"/>
              <a:t>Data Input </a:t>
            </a:r>
            <a:r>
              <a:rPr lang="en-GB" sz="1800" dirty="0" smtClean="0"/>
              <a:t>– How the information is collected. Questionnaires and sales are just a few of the tools, there is electronic readers (bar code scanners), PDA’s (like the postman with the signature PDA), traffic and speed cameras, card readers (turnstiles and swiping), Forms, Registers, Census’s etc. All these have their purposes and all of them have their limitations on the amount and type of information that is gathered.</a:t>
            </a:r>
          </a:p>
          <a:p>
            <a:pPr marL="288925" indent="-285750"/>
            <a:r>
              <a:rPr lang="en-GB" sz="1800" b="1" dirty="0" smtClean="0"/>
              <a:t>Data Storage</a:t>
            </a:r>
            <a:r>
              <a:rPr lang="en-GB" sz="1800" dirty="0" smtClean="0"/>
              <a:t> – Location is everything but the location of public and private information needs to be a consideration ion the type and amount of information that is allowed. Students can see a certain amount of information on the school network but there are things they cannot see so these are stored in a separate location, either a split network drive or a different server. Whatever is more secure. Security and storage can limit the amount of information. Think of the consideration of the DPA and the need for measures.</a:t>
            </a:r>
          </a:p>
        </p:txBody>
      </p:sp>
      <p:sp>
        <p:nvSpPr>
          <p:cNvPr id="3" name="Title 2"/>
          <p:cNvSpPr>
            <a:spLocks noGrp="1"/>
          </p:cNvSpPr>
          <p:nvPr>
            <p:ph type="title"/>
          </p:nvPr>
        </p:nvSpPr>
        <p:spPr>
          <a:xfrm>
            <a:off x="457200" y="332656"/>
            <a:ext cx="8229600" cy="634082"/>
          </a:xfrm>
        </p:spPr>
        <p:txBody>
          <a:bodyPr>
            <a:normAutofit fontScale="90000"/>
          </a:bodyPr>
          <a:lstStyle/>
          <a:p>
            <a:r>
              <a:rPr lang="en-GB" dirty="0" smtClean="0"/>
              <a:t>P4.2 – The functions of Information</a:t>
            </a:r>
            <a:endParaRPr lang="en-GB" dirty="0"/>
          </a:p>
        </p:txBody>
      </p:sp>
    </p:spTree>
    <p:extLst>
      <p:ext uri="{BB962C8B-B14F-4D97-AF65-F5344CB8AC3E}">
        <p14:creationId xmlns:p14="http://schemas.microsoft.com/office/powerpoint/2010/main" val="11817585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040560"/>
          </a:xfrm>
        </p:spPr>
        <p:txBody>
          <a:bodyPr numCol="1">
            <a:noAutofit/>
          </a:bodyPr>
          <a:lstStyle/>
          <a:p>
            <a:pPr marL="288925" indent="-285750"/>
            <a:r>
              <a:rPr lang="en-GB" sz="1600" b="1" dirty="0" smtClean="0"/>
              <a:t>Processing of Data </a:t>
            </a:r>
            <a:r>
              <a:rPr lang="en-GB" sz="1600" dirty="0" smtClean="0"/>
              <a:t>– What can be gained from the processing of data depends on how the data is linked, whether there is a common thread, whether the information has similarities. A </a:t>
            </a:r>
            <a:r>
              <a:rPr lang="en-GB" sz="1600" b="1" dirty="0" smtClean="0"/>
              <a:t>flat</a:t>
            </a:r>
            <a:r>
              <a:rPr lang="en-GB" sz="1600" dirty="0" smtClean="0"/>
              <a:t> database is a table with one set of information only, not linked to other information. </a:t>
            </a:r>
            <a:r>
              <a:rPr lang="en-GB" sz="1600" b="1" dirty="0" smtClean="0"/>
              <a:t>Relational</a:t>
            </a:r>
            <a:r>
              <a:rPr lang="en-GB" sz="1600" dirty="0" smtClean="0"/>
              <a:t> databases are cross linked, look at information from other files and come back with comparative results.</a:t>
            </a:r>
          </a:p>
          <a:p>
            <a:pPr marL="288925" indent="-285750"/>
            <a:r>
              <a:rPr lang="en-GB" sz="1600" b="1" dirty="0" smtClean="0"/>
              <a:t>Reporting of Data – </a:t>
            </a:r>
            <a:r>
              <a:rPr lang="en-GB" sz="1600" dirty="0" smtClean="0"/>
              <a:t>How the data is feed back to the other users can have an impact on the functions of the information. Show a chart of company progress and increased profit and things look rosy, show that this is down from last year’s figures by comparing it and things are not so rosy. Producing single form reports versus linked reports, each serves its purpose and each is directed at a target audience that is best suited for the informational needs.</a:t>
            </a:r>
          </a:p>
          <a:p>
            <a:pPr marL="288925" indent="-285750"/>
            <a:r>
              <a:rPr lang="en-GB" sz="1600" b="1" dirty="0" smtClean="0"/>
              <a:t>Analysis of Data – </a:t>
            </a:r>
            <a:r>
              <a:rPr lang="en-GB" sz="1600" dirty="0" smtClean="0"/>
              <a:t>All companies will analyse data to some point, there are tools within any good database program to make this easier. Information that is processed on a open system and sent to a department elsewhere will need a different range of informational needs reviewed. Think of a sales department reviewing sales information, beans sell well on a Sunday for Monday customers, this is linked and analysed against bread sales. Using this information, if there is a consistent pattern, will allow shops to stock up on beans on a Friday and Bread on Saturday. The same is true for any piece of information, analysis of information leads to increased sales and productivity.</a:t>
            </a:r>
            <a:endParaRPr lang="en-GB" sz="1600" b="1" dirty="0" smtClean="0"/>
          </a:p>
        </p:txBody>
      </p:sp>
      <p:sp>
        <p:nvSpPr>
          <p:cNvPr id="3" name="Title 2"/>
          <p:cNvSpPr>
            <a:spLocks noGrp="1"/>
          </p:cNvSpPr>
          <p:nvPr>
            <p:ph type="title"/>
          </p:nvPr>
        </p:nvSpPr>
        <p:spPr>
          <a:xfrm>
            <a:off x="457200" y="332656"/>
            <a:ext cx="8229600" cy="634082"/>
          </a:xfrm>
        </p:spPr>
        <p:txBody>
          <a:bodyPr>
            <a:normAutofit fontScale="90000"/>
          </a:bodyPr>
          <a:lstStyle/>
          <a:p>
            <a:r>
              <a:rPr lang="en-GB" dirty="0" smtClean="0"/>
              <a:t>P4.2 – The functions of Information</a:t>
            </a:r>
            <a:endParaRPr lang="en-GB" dirty="0"/>
          </a:p>
        </p:txBody>
      </p:sp>
    </p:spTree>
    <p:extLst>
      <p:ext uri="{BB962C8B-B14F-4D97-AF65-F5344CB8AC3E}">
        <p14:creationId xmlns:p14="http://schemas.microsoft.com/office/powerpoint/2010/main" val="129634625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3866</TotalTime>
  <Words>3771</Words>
  <Application>Microsoft Office PowerPoint</Application>
  <PresentationFormat>On-screen Show (4:3)</PresentationFormat>
  <Paragraphs>206</Paragraphs>
  <Slides>27</Slides>
  <Notes>16</Notes>
  <HiddenSlides>14</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Concourse</vt:lpstr>
      <vt:lpstr>Unit 02</vt:lpstr>
      <vt:lpstr>Assessment Criteria</vt:lpstr>
      <vt:lpstr>LO1 – Assessment Criteria</vt:lpstr>
      <vt:lpstr>LO1 - Scenario</vt:lpstr>
      <vt:lpstr>P4.1 – The Nature of Information</vt:lpstr>
      <vt:lpstr>P4.1 – The features of Information</vt:lpstr>
      <vt:lpstr>P4.1 – The features of Information</vt:lpstr>
      <vt:lpstr>P4.2 – The functions of Information</vt:lpstr>
      <vt:lpstr>P4.2 – The functions of Information</vt:lpstr>
      <vt:lpstr>P4.2 – The functions of Information</vt:lpstr>
      <vt:lpstr>P4.3 – The changing nature of Information</vt:lpstr>
      <vt:lpstr>Information Systems - Span</vt:lpstr>
      <vt:lpstr>Decision Making Hierarchy</vt:lpstr>
      <vt:lpstr> What is a DFD?</vt:lpstr>
      <vt:lpstr> Data Flow Diagram</vt:lpstr>
      <vt:lpstr> Data Flow Diagram - Context Diagram Level</vt:lpstr>
      <vt:lpstr> Data Flow Diagram - Level 0 DFD</vt:lpstr>
      <vt:lpstr> Data Flow Diagram - Level 1 DFD</vt:lpstr>
      <vt:lpstr> Data Flow Diagram - Test</vt:lpstr>
      <vt:lpstr> Data Flow Diagram - Example</vt:lpstr>
      <vt:lpstr> Data Flow Diagram - Example</vt:lpstr>
      <vt:lpstr> Data Flow Diagram - Example</vt:lpstr>
      <vt:lpstr> Data Flow Diagram - Tasks</vt:lpstr>
      <vt:lpstr> Data Flow Diagram - Tasks</vt:lpstr>
      <vt:lpstr>Legal Implications of Data Flow</vt:lpstr>
      <vt:lpstr>Ethical Implications of Data Flow</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143</cp:revision>
  <dcterms:created xsi:type="dcterms:W3CDTF">2010-12-28T13:51:34Z</dcterms:created>
  <dcterms:modified xsi:type="dcterms:W3CDTF">2013-11-10T12:52:02Z</dcterms:modified>
</cp:coreProperties>
</file>